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Montserrat Bold" charset="1" panose="00000800000000000000"/>
      <p:regular r:id="rId19"/>
    </p:embeddedFont>
    <p:embeddedFont>
      <p:font typeface="Montserrat Ultra-Bold" charset="1" panose="00000900000000000000"/>
      <p:regular r:id="rId20"/>
    </p:embeddedFont>
    <p:embeddedFont>
      <p:font typeface="Montserrat Light" charset="1" panose="00000400000000000000"/>
      <p:regular r:id="rId21"/>
    </p:embeddedFont>
    <p:embeddedFont>
      <p:font typeface="Montserrat" charset="1" panose="000005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3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15.png" Type="http://schemas.openxmlformats.org/officeDocument/2006/relationships/image"/><Relationship Id="rId7" Target="../media/image2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3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3.png" Type="http://schemas.openxmlformats.org/officeDocument/2006/relationships/image"/><Relationship Id="rId5" Target="../media/image15.pn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3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4862015">
            <a:off x="10157954" y="2652590"/>
            <a:ext cx="13034898" cy="6446038"/>
          </a:xfrm>
          <a:custGeom>
            <a:avLst/>
            <a:gdLst/>
            <a:ahLst/>
            <a:cxnLst/>
            <a:rect r="r" b="b" t="t" l="l"/>
            <a:pathLst>
              <a:path h="6446038" w="13034898">
                <a:moveTo>
                  <a:pt x="0" y="0"/>
                </a:moveTo>
                <a:lnTo>
                  <a:pt x="13034898" y="0"/>
                </a:lnTo>
                <a:lnTo>
                  <a:pt x="13034898" y="6446038"/>
                </a:lnTo>
                <a:lnTo>
                  <a:pt x="0" y="6446038"/>
                </a:lnTo>
                <a:lnTo>
                  <a:pt x="0" y="0"/>
                </a:lnTo>
                <a:close/>
              </a:path>
            </a:pathLst>
          </a:custGeom>
          <a:blipFill>
            <a:blip r:embed="rId2">
              <a:extLst>
                <a:ext uri="{96DAC541-7B7A-43D3-8B79-37D633B846F1}">
                  <asvg:svgBlip xmlns:asvg="http://schemas.microsoft.com/office/drawing/2016/SVG/main" r:embed="rId3"/>
                </a:ext>
              </a:extLst>
            </a:blip>
            <a:stretch>
              <a:fillRect l="0" t="0" r="-134" b="-129447"/>
            </a:stretch>
          </a:blipFill>
        </p:spPr>
      </p:sp>
      <p:sp>
        <p:nvSpPr>
          <p:cNvPr name="Freeform 3" id="3"/>
          <p:cNvSpPr/>
          <p:nvPr/>
        </p:nvSpPr>
        <p:spPr>
          <a:xfrm flipH="false" flipV="false" rot="-6492416">
            <a:off x="-4102332" y="4826625"/>
            <a:ext cx="13034898" cy="6446038"/>
          </a:xfrm>
          <a:custGeom>
            <a:avLst/>
            <a:gdLst/>
            <a:ahLst/>
            <a:cxnLst/>
            <a:rect r="r" b="b" t="t" l="l"/>
            <a:pathLst>
              <a:path h="6446038" w="13034898">
                <a:moveTo>
                  <a:pt x="0" y="0"/>
                </a:moveTo>
                <a:lnTo>
                  <a:pt x="13034898" y="0"/>
                </a:lnTo>
                <a:lnTo>
                  <a:pt x="13034898" y="6446039"/>
                </a:lnTo>
                <a:lnTo>
                  <a:pt x="0" y="6446039"/>
                </a:lnTo>
                <a:lnTo>
                  <a:pt x="0" y="0"/>
                </a:lnTo>
                <a:close/>
              </a:path>
            </a:pathLst>
          </a:custGeom>
          <a:blipFill>
            <a:blip r:embed="rId4">
              <a:extLst>
                <a:ext uri="{96DAC541-7B7A-43D3-8B79-37D633B846F1}">
                  <asvg:svgBlip xmlns:asvg="http://schemas.microsoft.com/office/drawing/2016/SVG/main" r:embed="rId5"/>
                </a:ext>
              </a:extLst>
            </a:blip>
            <a:stretch>
              <a:fillRect l="0" t="0" r="-134" b="-129447"/>
            </a:stretch>
          </a:blipFill>
        </p:spPr>
      </p:sp>
      <p:sp>
        <p:nvSpPr>
          <p:cNvPr name="Freeform 4" id="4"/>
          <p:cNvSpPr/>
          <p:nvPr/>
        </p:nvSpPr>
        <p:spPr>
          <a:xfrm flipH="false" flipV="false" rot="0">
            <a:off x="13411200" y="-2353991"/>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6"/>
            <a:stretch>
              <a:fillRect l="0" t="0" r="0" b="0"/>
            </a:stretch>
          </a:blipFill>
        </p:spPr>
      </p:sp>
      <p:sp>
        <p:nvSpPr>
          <p:cNvPr name="Freeform 5" id="5"/>
          <p:cNvSpPr/>
          <p:nvPr/>
        </p:nvSpPr>
        <p:spPr>
          <a:xfrm flipH="false" flipV="false" rot="6621428">
            <a:off x="-5698100" y="-3688390"/>
            <a:ext cx="10550923" cy="11871643"/>
          </a:xfrm>
          <a:custGeom>
            <a:avLst/>
            <a:gdLst/>
            <a:ahLst/>
            <a:cxnLst/>
            <a:rect r="r" b="b" t="t" l="l"/>
            <a:pathLst>
              <a:path h="11871643" w="10550923">
                <a:moveTo>
                  <a:pt x="0" y="0"/>
                </a:moveTo>
                <a:lnTo>
                  <a:pt x="10550923" y="0"/>
                </a:lnTo>
                <a:lnTo>
                  <a:pt x="10550923" y="11871643"/>
                </a:lnTo>
                <a:lnTo>
                  <a:pt x="0" y="11871643"/>
                </a:lnTo>
                <a:lnTo>
                  <a:pt x="0" y="0"/>
                </a:lnTo>
                <a:close/>
              </a:path>
            </a:pathLst>
          </a:custGeom>
          <a:blipFill>
            <a:blip r:embed="rId7"/>
            <a:stretch>
              <a:fillRect l="0" t="0" r="0" b="0"/>
            </a:stretch>
          </a:blipFill>
        </p:spPr>
      </p:sp>
      <p:sp>
        <p:nvSpPr>
          <p:cNvPr name="Freeform 6" id="6"/>
          <p:cNvSpPr/>
          <p:nvPr/>
        </p:nvSpPr>
        <p:spPr>
          <a:xfrm flipH="false" flipV="false" rot="0">
            <a:off x="5850664" y="-2792995"/>
            <a:ext cx="14097816" cy="8229600"/>
          </a:xfrm>
          <a:custGeom>
            <a:avLst/>
            <a:gdLst/>
            <a:ahLst/>
            <a:cxnLst/>
            <a:rect r="r" b="b" t="t" l="l"/>
            <a:pathLst>
              <a:path h="8229600" w="14097816">
                <a:moveTo>
                  <a:pt x="0" y="0"/>
                </a:moveTo>
                <a:lnTo>
                  <a:pt x="14097815" y="0"/>
                </a:lnTo>
                <a:lnTo>
                  <a:pt x="14097815" y="8229600"/>
                </a:lnTo>
                <a:lnTo>
                  <a:pt x="0" y="8229600"/>
                </a:lnTo>
                <a:lnTo>
                  <a:pt x="0" y="0"/>
                </a:lnTo>
                <a:close/>
              </a:path>
            </a:pathLst>
          </a:custGeom>
          <a:blipFill>
            <a:blip r:embed="rId8">
              <a:alphaModFix amt="70000"/>
            </a:blip>
            <a:stretch>
              <a:fillRect l="0" t="0" r="0" b="0"/>
            </a:stretch>
          </a:blipFill>
        </p:spPr>
      </p:sp>
      <p:sp>
        <p:nvSpPr>
          <p:cNvPr name="TextBox 7" id="7"/>
          <p:cNvSpPr txBox="true"/>
          <p:nvPr/>
        </p:nvSpPr>
        <p:spPr>
          <a:xfrm rot="0">
            <a:off x="5066428" y="3272474"/>
            <a:ext cx="8155144" cy="1384299"/>
          </a:xfrm>
          <a:prstGeom prst="rect">
            <a:avLst/>
          </a:prstGeom>
        </p:spPr>
        <p:txBody>
          <a:bodyPr anchor="t" rtlCol="false" tIns="0" lIns="0" bIns="0" rIns="0">
            <a:spAutoFit/>
          </a:bodyPr>
          <a:lstStyle/>
          <a:p>
            <a:pPr algn="ctr">
              <a:lnSpc>
                <a:spcPts val="5600"/>
              </a:lnSpc>
            </a:pPr>
            <a:r>
              <a:rPr lang="en-US" b="true" sz="4000" spc="156">
                <a:solidFill>
                  <a:srgbClr val="FFFFFF"/>
                </a:solidFill>
                <a:latin typeface="Montserrat Bold"/>
                <a:ea typeface="Montserrat Bold"/>
                <a:cs typeface="Montserrat Bold"/>
                <a:sym typeface="Montserrat Bold"/>
              </a:rPr>
              <a:t>SELECTED LABS IN SOFTWARE ENGINEERING</a:t>
            </a:r>
          </a:p>
        </p:txBody>
      </p:sp>
      <p:sp>
        <p:nvSpPr>
          <p:cNvPr name="TextBox 8" id="8"/>
          <p:cNvSpPr txBox="true"/>
          <p:nvPr/>
        </p:nvSpPr>
        <p:spPr>
          <a:xfrm rot="0">
            <a:off x="4359481" y="5289997"/>
            <a:ext cx="9569038" cy="495355"/>
          </a:xfrm>
          <a:prstGeom prst="rect">
            <a:avLst/>
          </a:prstGeom>
        </p:spPr>
        <p:txBody>
          <a:bodyPr anchor="t" rtlCol="false" tIns="0" lIns="0" bIns="0" rIns="0">
            <a:spAutoFit/>
          </a:bodyPr>
          <a:lstStyle/>
          <a:p>
            <a:pPr algn="ctr">
              <a:lnSpc>
                <a:spcPts val="4196"/>
              </a:lnSpc>
            </a:pPr>
            <a:r>
              <a:rPr lang="en-US" b="true" sz="2997" spc="116">
                <a:solidFill>
                  <a:srgbClr val="FFFFFF"/>
                </a:solidFill>
                <a:latin typeface="Montserrat Bold"/>
                <a:ea typeface="Montserrat Bold"/>
                <a:cs typeface="Montserrat Bold"/>
                <a:sym typeface="Montserrat Bold"/>
              </a:rPr>
              <a:t>WEATHER MONITORING SYSTEM PROJECT</a:t>
            </a:r>
          </a:p>
        </p:txBody>
      </p:sp>
      <p:sp>
        <p:nvSpPr>
          <p:cNvPr name="AutoShape 9" id="9"/>
          <p:cNvSpPr/>
          <p:nvPr/>
        </p:nvSpPr>
        <p:spPr>
          <a:xfrm>
            <a:off x="5380784" y="6163571"/>
            <a:ext cx="7526432" cy="0"/>
          </a:xfrm>
          <a:prstGeom prst="line">
            <a:avLst/>
          </a:prstGeom>
          <a:ln cap="flat" w="19050">
            <a:solidFill>
              <a:srgbClr val="9570FF"/>
            </a:solidFill>
            <a:prstDash val="solid"/>
            <a:headEnd type="none" len="sm" w="sm"/>
            <a:tailEnd type="none" len="sm" w="sm"/>
          </a:ln>
        </p:spPr>
      </p:sp>
      <p:sp>
        <p:nvSpPr>
          <p:cNvPr name="AutoShape 10" id="10"/>
          <p:cNvSpPr/>
          <p:nvPr/>
        </p:nvSpPr>
        <p:spPr>
          <a:xfrm>
            <a:off x="5380784" y="4959403"/>
            <a:ext cx="7526432" cy="0"/>
          </a:xfrm>
          <a:prstGeom prst="line">
            <a:avLst/>
          </a:prstGeom>
          <a:ln cap="flat" w="19050">
            <a:solidFill>
              <a:srgbClr val="9570FF"/>
            </a:solidFill>
            <a:prstDash val="solid"/>
            <a:headEnd type="none" len="sm" w="sm"/>
            <a:tailEnd type="none" len="sm" w="sm"/>
          </a:ln>
        </p:spPr>
      </p:sp>
      <p:sp>
        <p:nvSpPr>
          <p:cNvPr name="TextBox 11" id="11"/>
          <p:cNvSpPr txBox="true"/>
          <p:nvPr/>
        </p:nvSpPr>
        <p:spPr>
          <a:xfrm rot="0">
            <a:off x="4359481" y="6525521"/>
            <a:ext cx="9569038" cy="412805"/>
          </a:xfrm>
          <a:prstGeom prst="rect">
            <a:avLst/>
          </a:prstGeom>
        </p:spPr>
        <p:txBody>
          <a:bodyPr anchor="t" rtlCol="false" tIns="0" lIns="0" bIns="0" rIns="0">
            <a:spAutoFit/>
          </a:bodyPr>
          <a:lstStyle/>
          <a:p>
            <a:pPr algn="ctr">
              <a:lnSpc>
                <a:spcPts val="3496"/>
              </a:lnSpc>
            </a:pPr>
            <a:r>
              <a:rPr lang="en-US" b="true" sz="2497" spc="97">
                <a:solidFill>
                  <a:srgbClr val="FFFFFF"/>
                </a:solidFill>
                <a:latin typeface="Montserrat Bold"/>
                <a:ea typeface="Montserrat Bold"/>
                <a:cs typeface="Montserrat Bold"/>
                <a:sym typeface="Montserrat Bold"/>
              </a:rPr>
              <a:t>FALL SEMESTER 2025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0">
            <a:off x="-2809690" y="6240806"/>
            <a:ext cx="10926020" cy="9273459"/>
          </a:xfrm>
          <a:custGeom>
            <a:avLst/>
            <a:gdLst/>
            <a:ahLst/>
            <a:cxnLst/>
            <a:rect r="r" b="b" t="t" l="l"/>
            <a:pathLst>
              <a:path h="9273459" w="10926020">
                <a:moveTo>
                  <a:pt x="0" y="0"/>
                </a:moveTo>
                <a:lnTo>
                  <a:pt x="10926019" y="0"/>
                </a:lnTo>
                <a:lnTo>
                  <a:pt x="10926019" y="9273459"/>
                </a:lnTo>
                <a:lnTo>
                  <a:pt x="0" y="9273459"/>
                </a:lnTo>
                <a:lnTo>
                  <a:pt x="0" y="0"/>
                </a:lnTo>
                <a:close/>
              </a:path>
            </a:pathLst>
          </a:custGeom>
          <a:blipFill>
            <a:blip r:embed="rId2"/>
            <a:stretch>
              <a:fillRect l="0" t="0" r="0" b="0"/>
            </a:stretch>
          </a:blipFill>
        </p:spPr>
      </p:sp>
      <p:sp>
        <p:nvSpPr>
          <p:cNvPr name="Freeform 3" id="3"/>
          <p:cNvSpPr/>
          <p:nvPr/>
        </p:nvSpPr>
        <p:spPr>
          <a:xfrm flipH="false" flipV="false" rot="0">
            <a:off x="13278610" y="-1588578"/>
            <a:ext cx="6726874" cy="5902832"/>
          </a:xfrm>
          <a:custGeom>
            <a:avLst/>
            <a:gdLst/>
            <a:ahLst/>
            <a:cxnLst/>
            <a:rect r="r" b="b" t="t" l="l"/>
            <a:pathLst>
              <a:path h="5902832" w="6726874">
                <a:moveTo>
                  <a:pt x="0" y="0"/>
                </a:moveTo>
                <a:lnTo>
                  <a:pt x="6726874" y="0"/>
                </a:lnTo>
                <a:lnTo>
                  <a:pt x="6726874" y="5902832"/>
                </a:lnTo>
                <a:lnTo>
                  <a:pt x="0" y="59028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906990" y="6829160"/>
            <a:ext cx="8088313" cy="7367105"/>
          </a:xfrm>
          <a:custGeom>
            <a:avLst/>
            <a:gdLst/>
            <a:ahLst/>
            <a:cxnLst/>
            <a:rect r="r" b="b" t="t" l="l"/>
            <a:pathLst>
              <a:path h="7367105" w="8088313">
                <a:moveTo>
                  <a:pt x="0" y="0"/>
                </a:moveTo>
                <a:lnTo>
                  <a:pt x="8088313" y="0"/>
                </a:lnTo>
                <a:lnTo>
                  <a:pt x="8088313" y="7367105"/>
                </a:lnTo>
                <a:lnTo>
                  <a:pt x="0" y="73671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5" id="5"/>
          <p:cNvSpPr/>
          <p:nvPr/>
        </p:nvSpPr>
        <p:spPr>
          <a:xfrm>
            <a:off x="2325356" y="2220681"/>
            <a:ext cx="1322946" cy="0"/>
          </a:xfrm>
          <a:prstGeom prst="line">
            <a:avLst/>
          </a:prstGeom>
          <a:ln cap="flat" w="9525">
            <a:solidFill>
              <a:srgbClr val="FFFFFF"/>
            </a:solidFill>
            <a:prstDash val="solid"/>
            <a:headEnd type="none" len="sm" w="sm"/>
            <a:tailEnd type="none" len="sm" w="sm"/>
          </a:ln>
        </p:spPr>
      </p:sp>
      <p:sp>
        <p:nvSpPr>
          <p:cNvPr name="Freeform 6" id="6"/>
          <p:cNvSpPr/>
          <p:nvPr/>
        </p:nvSpPr>
        <p:spPr>
          <a:xfrm flipH="false" flipV="false" rot="0">
            <a:off x="8299672" y="1614183"/>
            <a:ext cx="8689464" cy="6593516"/>
          </a:xfrm>
          <a:custGeom>
            <a:avLst/>
            <a:gdLst/>
            <a:ahLst/>
            <a:cxnLst/>
            <a:rect r="r" b="b" t="t" l="l"/>
            <a:pathLst>
              <a:path h="6593516" w="8689464">
                <a:moveTo>
                  <a:pt x="0" y="0"/>
                </a:moveTo>
                <a:lnTo>
                  <a:pt x="8689464" y="0"/>
                </a:lnTo>
                <a:lnTo>
                  <a:pt x="8689464" y="6593517"/>
                </a:lnTo>
                <a:lnTo>
                  <a:pt x="0" y="6593517"/>
                </a:lnTo>
                <a:lnTo>
                  <a:pt x="0" y="0"/>
                </a:lnTo>
                <a:close/>
              </a:path>
            </a:pathLst>
          </a:custGeom>
          <a:blipFill>
            <a:blip r:embed="rId7"/>
            <a:stretch>
              <a:fillRect l="0" t="-34823" r="0" b="0"/>
            </a:stretch>
          </a:blipFill>
        </p:spPr>
      </p:sp>
      <p:sp>
        <p:nvSpPr>
          <p:cNvPr name="TextBox 7" id="7"/>
          <p:cNvSpPr txBox="true"/>
          <p:nvPr/>
        </p:nvSpPr>
        <p:spPr>
          <a:xfrm rot="0">
            <a:off x="1028700" y="933450"/>
            <a:ext cx="10305247" cy="846988"/>
          </a:xfrm>
          <a:prstGeom prst="rect">
            <a:avLst/>
          </a:prstGeom>
        </p:spPr>
        <p:txBody>
          <a:bodyPr anchor="t" rtlCol="false" tIns="0" lIns="0" bIns="0" rIns="0">
            <a:spAutoFit/>
          </a:bodyPr>
          <a:lstStyle/>
          <a:p>
            <a:pPr algn="l">
              <a:lnSpc>
                <a:spcPts val="6936"/>
              </a:lnSpc>
            </a:pPr>
            <a:r>
              <a:rPr lang="en-US" b="true" sz="4954" spc="193">
                <a:solidFill>
                  <a:srgbClr val="EA9267"/>
                </a:solidFill>
                <a:latin typeface="Montserrat Bold"/>
                <a:ea typeface="Montserrat Bold"/>
                <a:cs typeface="Montserrat Bold"/>
                <a:sym typeface="Montserrat Bold"/>
              </a:rPr>
              <a:t>DESIGN PATTERNS</a:t>
            </a:r>
          </a:p>
        </p:txBody>
      </p:sp>
      <p:sp>
        <p:nvSpPr>
          <p:cNvPr name="TextBox 8" id="8"/>
          <p:cNvSpPr txBox="true"/>
          <p:nvPr/>
        </p:nvSpPr>
        <p:spPr>
          <a:xfrm rot="0">
            <a:off x="1028700" y="3770073"/>
            <a:ext cx="7416445" cy="3473091"/>
          </a:xfrm>
          <a:prstGeom prst="rect">
            <a:avLst/>
          </a:prstGeom>
        </p:spPr>
        <p:txBody>
          <a:bodyPr anchor="t" rtlCol="false" tIns="0" lIns="0" bIns="0" rIns="0">
            <a:spAutoFit/>
          </a:bodyPr>
          <a:lstStyle/>
          <a:p>
            <a:pPr algn="l">
              <a:lnSpc>
                <a:spcPts val="3518"/>
              </a:lnSpc>
            </a:pPr>
            <a:r>
              <a:rPr lang="en-US" sz="2033">
                <a:solidFill>
                  <a:srgbClr val="F9EEE7"/>
                </a:solidFill>
                <a:latin typeface="Montserrat"/>
                <a:ea typeface="Montserrat"/>
                <a:cs typeface="Montserrat"/>
                <a:sym typeface="Montserrat"/>
              </a:rPr>
              <a:t>This pattern is employed to define a family of algorithms for weather data processing and forecasting. </a:t>
            </a:r>
          </a:p>
          <a:p>
            <a:pPr algn="l">
              <a:lnSpc>
                <a:spcPts val="3518"/>
              </a:lnSpc>
            </a:pPr>
          </a:p>
          <a:p>
            <a:pPr algn="l">
              <a:lnSpc>
                <a:spcPts val="3518"/>
              </a:lnSpc>
            </a:pPr>
            <a:r>
              <a:rPr lang="en-US" sz="2033">
                <a:solidFill>
                  <a:srgbClr val="F9EEE7"/>
                </a:solidFill>
                <a:latin typeface="Montserrat"/>
                <a:ea typeface="Montserrat"/>
                <a:cs typeface="Montserrat"/>
                <a:sym typeface="Montserrat"/>
              </a:rPr>
              <a:t>The system can switch between different processing strategies (e.g., statistical analysis, machine learning models) based on user preferences or specific requirements.</a:t>
            </a:r>
          </a:p>
          <a:p>
            <a:pPr algn="l">
              <a:lnSpc>
                <a:spcPts val="3518"/>
              </a:lnSpc>
            </a:pPr>
          </a:p>
        </p:txBody>
      </p:sp>
      <p:sp>
        <p:nvSpPr>
          <p:cNvPr name="TextBox 9" id="9"/>
          <p:cNvSpPr txBox="true"/>
          <p:nvPr/>
        </p:nvSpPr>
        <p:spPr>
          <a:xfrm rot="0">
            <a:off x="1028700" y="2779638"/>
            <a:ext cx="5868437" cy="632914"/>
          </a:xfrm>
          <a:prstGeom prst="rect">
            <a:avLst/>
          </a:prstGeom>
        </p:spPr>
        <p:txBody>
          <a:bodyPr anchor="t" rtlCol="false" tIns="0" lIns="0" bIns="0" rIns="0">
            <a:spAutoFit/>
          </a:bodyPr>
          <a:lstStyle/>
          <a:p>
            <a:pPr algn="l">
              <a:lnSpc>
                <a:spcPts val="5316"/>
              </a:lnSpc>
            </a:pPr>
            <a:r>
              <a:rPr lang="en-US" b="true" sz="3520">
                <a:solidFill>
                  <a:srgbClr val="F7F3F2"/>
                </a:solidFill>
                <a:latin typeface="Montserrat Bold"/>
                <a:ea typeface="Montserrat Bold"/>
                <a:cs typeface="Montserrat Bold"/>
                <a:sym typeface="Montserrat Bold"/>
              </a:rPr>
              <a:t>STRATEGY PATTERN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0">
            <a:off x="15654358" y="-2834056"/>
            <a:ext cx="9888632" cy="9959176"/>
          </a:xfrm>
          <a:custGeom>
            <a:avLst/>
            <a:gdLst/>
            <a:ahLst/>
            <a:cxnLst/>
            <a:rect r="r" b="b" t="t" l="l"/>
            <a:pathLst>
              <a:path h="9959176" w="9888632">
                <a:moveTo>
                  <a:pt x="0" y="0"/>
                </a:moveTo>
                <a:lnTo>
                  <a:pt x="9888632" y="0"/>
                </a:lnTo>
                <a:lnTo>
                  <a:pt x="9888632" y="9959177"/>
                </a:lnTo>
                <a:lnTo>
                  <a:pt x="0" y="99591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10689336">
            <a:off x="12771711" y="1433899"/>
            <a:ext cx="8975178" cy="10028131"/>
          </a:xfrm>
          <a:custGeom>
            <a:avLst/>
            <a:gdLst/>
            <a:ahLst/>
            <a:cxnLst/>
            <a:rect r="r" b="b" t="t" l="l"/>
            <a:pathLst>
              <a:path h="10028131" w="8975178">
                <a:moveTo>
                  <a:pt x="0" y="0"/>
                </a:moveTo>
                <a:lnTo>
                  <a:pt x="8975178" y="0"/>
                </a:lnTo>
                <a:lnTo>
                  <a:pt x="8975178" y="10028131"/>
                </a:lnTo>
                <a:lnTo>
                  <a:pt x="0" y="10028131"/>
                </a:lnTo>
                <a:lnTo>
                  <a:pt x="0" y="0"/>
                </a:lnTo>
                <a:close/>
              </a:path>
            </a:pathLst>
          </a:custGeom>
          <a:blipFill>
            <a:blip r:embed="rId4"/>
            <a:stretch>
              <a:fillRect l="0" t="0" r="0" b="0"/>
            </a:stretch>
          </a:blipFill>
        </p:spPr>
      </p:sp>
      <p:sp>
        <p:nvSpPr>
          <p:cNvPr name="Freeform 4" id="4"/>
          <p:cNvSpPr/>
          <p:nvPr/>
        </p:nvSpPr>
        <p:spPr>
          <a:xfrm flipH="false" flipV="false" rot="-10633159">
            <a:off x="-8909215" y="2379532"/>
            <a:ext cx="9888632" cy="9959176"/>
          </a:xfrm>
          <a:custGeom>
            <a:avLst/>
            <a:gdLst/>
            <a:ahLst/>
            <a:cxnLst/>
            <a:rect r="r" b="b" t="t" l="l"/>
            <a:pathLst>
              <a:path h="9959176" w="9888632">
                <a:moveTo>
                  <a:pt x="0" y="0"/>
                </a:moveTo>
                <a:lnTo>
                  <a:pt x="9888632" y="0"/>
                </a:lnTo>
                <a:lnTo>
                  <a:pt x="9888632" y="9959176"/>
                </a:lnTo>
                <a:lnTo>
                  <a:pt x="0" y="99591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AutoShape 5" id="5"/>
          <p:cNvSpPr/>
          <p:nvPr/>
        </p:nvSpPr>
        <p:spPr>
          <a:xfrm>
            <a:off x="2325356" y="2220681"/>
            <a:ext cx="1322946" cy="0"/>
          </a:xfrm>
          <a:prstGeom prst="line">
            <a:avLst/>
          </a:prstGeom>
          <a:ln cap="flat" w="9525">
            <a:solidFill>
              <a:srgbClr val="FFFFFF"/>
            </a:solidFill>
            <a:prstDash val="solid"/>
            <a:headEnd type="none" len="sm" w="sm"/>
            <a:tailEnd type="none" len="sm" w="sm"/>
          </a:ln>
        </p:spPr>
      </p:sp>
      <p:sp>
        <p:nvSpPr>
          <p:cNvPr name="Freeform 6" id="6"/>
          <p:cNvSpPr/>
          <p:nvPr/>
        </p:nvSpPr>
        <p:spPr>
          <a:xfrm flipH="false" flipV="false" rot="0">
            <a:off x="9256683" y="2049711"/>
            <a:ext cx="6711948" cy="6187577"/>
          </a:xfrm>
          <a:custGeom>
            <a:avLst/>
            <a:gdLst/>
            <a:ahLst/>
            <a:cxnLst/>
            <a:rect r="r" b="b" t="t" l="l"/>
            <a:pathLst>
              <a:path h="6187577" w="6711948">
                <a:moveTo>
                  <a:pt x="0" y="0"/>
                </a:moveTo>
                <a:lnTo>
                  <a:pt x="6711948" y="0"/>
                </a:lnTo>
                <a:lnTo>
                  <a:pt x="6711948" y="6187578"/>
                </a:lnTo>
                <a:lnTo>
                  <a:pt x="0" y="6187578"/>
                </a:lnTo>
                <a:lnTo>
                  <a:pt x="0" y="0"/>
                </a:lnTo>
                <a:close/>
              </a:path>
            </a:pathLst>
          </a:custGeom>
          <a:blipFill>
            <a:blip r:embed="rId5"/>
            <a:stretch>
              <a:fillRect l="0" t="0" r="0" b="0"/>
            </a:stretch>
          </a:blipFill>
        </p:spPr>
      </p:sp>
      <p:sp>
        <p:nvSpPr>
          <p:cNvPr name="TextBox 7" id="7"/>
          <p:cNvSpPr txBox="true"/>
          <p:nvPr/>
        </p:nvSpPr>
        <p:spPr>
          <a:xfrm rot="0">
            <a:off x="1028700" y="933450"/>
            <a:ext cx="10305247" cy="846988"/>
          </a:xfrm>
          <a:prstGeom prst="rect">
            <a:avLst/>
          </a:prstGeom>
        </p:spPr>
        <p:txBody>
          <a:bodyPr anchor="t" rtlCol="false" tIns="0" lIns="0" bIns="0" rIns="0">
            <a:spAutoFit/>
          </a:bodyPr>
          <a:lstStyle/>
          <a:p>
            <a:pPr algn="l">
              <a:lnSpc>
                <a:spcPts val="6936"/>
              </a:lnSpc>
            </a:pPr>
            <a:r>
              <a:rPr lang="en-US" b="true" sz="4954" spc="193">
                <a:solidFill>
                  <a:srgbClr val="EA9267"/>
                </a:solidFill>
                <a:latin typeface="Montserrat Bold"/>
                <a:ea typeface="Montserrat Bold"/>
                <a:cs typeface="Montserrat Bold"/>
                <a:sym typeface="Montserrat Bold"/>
              </a:rPr>
              <a:t>DESIGN PATTERNS</a:t>
            </a:r>
          </a:p>
        </p:txBody>
      </p:sp>
      <p:sp>
        <p:nvSpPr>
          <p:cNvPr name="TextBox 8" id="8"/>
          <p:cNvSpPr txBox="true"/>
          <p:nvPr/>
        </p:nvSpPr>
        <p:spPr>
          <a:xfrm rot="0">
            <a:off x="1028700" y="3745927"/>
            <a:ext cx="6938463" cy="4787541"/>
          </a:xfrm>
          <a:prstGeom prst="rect">
            <a:avLst/>
          </a:prstGeom>
        </p:spPr>
        <p:txBody>
          <a:bodyPr anchor="t" rtlCol="false" tIns="0" lIns="0" bIns="0" rIns="0">
            <a:spAutoFit/>
          </a:bodyPr>
          <a:lstStyle/>
          <a:p>
            <a:pPr algn="l">
              <a:lnSpc>
                <a:spcPts val="3518"/>
              </a:lnSpc>
            </a:pPr>
            <a:r>
              <a:rPr lang="en-US" sz="2033">
                <a:solidFill>
                  <a:srgbClr val="F9EEE7"/>
                </a:solidFill>
                <a:latin typeface="Montserrat"/>
                <a:ea typeface="Montserrat"/>
                <a:cs typeface="Montserrat"/>
                <a:sym typeface="Montserrat"/>
              </a:rPr>
              <a:t>The command pattern is implemented within the GUI to encapsulate user actions as command objects.</a:t>
            </a:r>
          </a:p>
          <a:p>
            <a:pPr algn="l">
              <a:lnSpc>
                <a:spcPts val="3518"/>
              </a:lnSpc>
            </a:pPr>
          </a:p>
          <a:p>
            <a:pPr algn="l">
              <a:lnSpc>
                <a:spcPts val="3518"/>
              </a:lnSpc>
            </a:pPr>
            <a:r>
              <a:rPr lang="en-US" sz="2033">
                <a:solidFill>
                  <a:srgbClr val="F9EEE7"/>
                </a:solidFill>
                <a:latin typeface="Montserrat"/>
                <a:ea typeface="Montserrat"/>
                <a:cs typeface="Montserrat"/>
                <a:sym typeface="Montserrat"/>
              </a:rPr>
              <a:t>This allows for features like undo/redo functionality, where users can easily revert or reapply their actions (e.g., changing settings or updating preferences).</a:t>
            </a:r>
          </a:p>
          <a:p>
            <a:pPr algn="l">
              <a:lnSpc>
                <a:spcPts val="3518"/>
              </a:lnSpc>
            </a:pPr>
          </a:p>
          <a:p>
            <a:pPr algn="l">
              <a:lnSpc>
                <a:spcPts val="3518"/>
              </a:lnSpc>
            </a:pPr>
            <a:r>
              <a:rPr lang="en-US" sz="2033">
                <a:solidFill>
                  <a:srgbClr val="F9EEE7"/>
                </a:solidFill>
                <a:latin typeface="Montserrat"/>
                <a:ea typeface="Montserrat"/>
                <a:cs typeface="Montserrat"/>
                <a:sym typeface="Montserrat"/>
              </a:rPr>
              <a:t>Each command is executed through a command invoker, enhancing the flexibility and maintainability of the GUI interactions.</a:t>
            </a:r>
          </a:p>
          <a:p>
            <a:pPr algn="l">
              <a:lnSpc>
                <a:spcPts val="3518"/>
              </a:lnSpc>
            </a:pPr>
          </a:p>
        </p:txBody>
      </p:sp>
      <p:sp>
        <p:nvSpPr>
          <p:cNvPr name="TextBox 9" id="9"/>
          <p:cNvSpPr txBox="true"/>
          <p:nvPr/>
        </p:nvSpPr>
        <p:spPr>
          <a:xfrm rot="0">
            <a:off x="1028700" y="2779638"/>
            <a:ext cx="5868437" cy="632914"/>
          </a:xfrm>
          <a:prstGeom prst="rect">
            <a:avLst/>
          </a:prstGeom>
        </p:spPr>
        <p:txBody>
          <a:bodyPr anchor="t" rtlCol="false" tIns="0" lIns="0" bIns="0" rIns="0">
            <a:spAutoFit/>
          </a:bodyPr>
          <a:lstStyle/>
          <a:p>
            <a:pPr algn="l">
              <a:lnSpc>
                <a:spcPts val="5316"/>
              </a:lnSpc>
            </a:pPr>
            <a:r>
              <a:rPr lang="en-US" b="true" sz="3520">
                <a:solidFill>
                  <a:srgbClr val="F7F3F2"/>
                </a:solidFill>
                <a:latin typeface="Montserrat Bold"/>
                <a:ea typeface="Montserrat Bold"/>
                <a:cs typeface="Montserrat Bold"/>
                <a:sym typeface="Montserrat Bold"/>
              </a:rPr>
              <a:t>COMMAND PATTERN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5469527">
            <a:off x="13777439" y="3645056"/>
            <a:ext cx="10151296" cy="5020035"/>
          </a:xfrm>
          <a:custGeom>
            <a:avLst/>
            <a:gdLst/>
            <a:ahLst/>
            <a:cxnLst/>
            <a:rect r="r" b="b" t="t" l="l"/>
            <a:pathLst>
              <a:path h="5020035" w="10151296">
                <a:moveTo>
                  <a:pt x="0" y="0"/>
                </a:moveTo>
                <a:lnTo>
                  <a:pt x="10151296" y="0"/>
                </a:lnTo>
                <a:lnTo>
                  <a:pt x="10151296" y="5020035"/>
                </a:lnTo>
                <a:lnTo>
                  <a:pt x="0" y="5020035"/>
                </a:lnTo>
                <a:lnTo>
                  <a:pt x="0" y="0"/>
                </a:lnTo>
                <a:close/>
              </a:path>
            </a:pathLst>
          </a:custGeom>
          <a:blipFill>
            <a:blip r:embed="rId2">
              <a:extLst>
                <a:ext uri="{96DAC541-7B7A-43D3-8B79-37D633B846F1}">
                  <asvg:svgBlip xmlns:asvg="http://schemas.microsoft.com/office/drawing/2016/SVG/main" r:embed="rId3"/>
                </a:ext>
              </a:extLst>
            </a:blip>
            <a:stretch>
              <a:fillRect l="0" t="0" r="-134" b="-129447"/>
            </a:stretch>
          </a:blipFill>
        </p:spPr>
      </p:sp>
      <p:sp>
        <p:nvSpPr>
          <p:cNvPr name="Freeform 3" id="3"/>
          <p:cNvSpPr/>
          <p:nvPr/>
        </p:nvSpPr>
        <p:spPr>
          <a:xfrm flipH="false" flipV="false" rot="-5437769">
            <a:off x="-5508075" y="4288992"/>
            <a:ext cx="10908441" cy="5394460"/>
          </a:xfrm>
          <a:custGeom>
            <a:avLst/>
            <a:gdLst/>
            <a:ahLst/>
            <a:cxnLst/>
            <a:rect r="r" b="b" t="t" l="l"/>
            <a:pathLst>
              <a:path h="5394460" w="10908441">
                <a:moveTo>
                  <a:pt x="0" y="0"/>
                </a:moveTo>
                <a:lnTo>
                  <a:pt x="10908441" y="0"/>
                </a:lnTo>
                <a:lnTo>
                  <a:pt x="10908441" y="5394459"/>
                </a:lnTo>
                <a:lnTo>
                  <a:pt x="0" y="5394459"/>
                </a:lnTo>
                <a:lnTo>
                  <a:pt x="0" y="0"/>
                </a:lnTo>
                <a:close/>
              </a:path>
            </a:pathLst>
          </a:custGeom>
          <a:blipFill>
            <a:blip r:embed="rId4">
              <a:extLst>
                <a:ext uri="{96DAC541-7B7A-43D3-8B79-37D633B846F1}">
                  <asvg:svgBlip xmlns:asvg="http://schemas.microsoft.com/office/drawing/2016/SVG/main" r:embed="rId5"/>
                </a:ext>
              </a:extLst>
            </a:blip>
            <a:stretch>
              <a:fillRect l="0" t="0" r="-134" b="-129447"/>
            </a:stretch>
          </a:blipFill>
        </p:spPr>
      </p:sp>
      <p:sp>
        <p:nvSpPr>
          <p:cNvPr name="Freeform 4" id="4"/>
          <p:cNvSpPr/>
          <p:nvPr/>
        </p:nvSpPr>
        <p:spPr>
          <a:xfrm flipH="false" flipV="false" rot="0">
            <a:off x="15824471" y="-2981378"/>
            <a:ext cx="6409034" cy="6409034"/>
          </a:xfrm>
          <a:custGeom>
            <a:avLst/>
            <a:gdLst/>
            <a:ahLst/>
            <a:cxnLst/>
            <a:rect r="r" b="b" t="t" l="l"/>
            <a:pathLst>
              <a:path h="6409034" w="6409034">
                <a:moveTo>
                  <a:pt x="0" y="0"/>
                </a:moveTo>
                <a:lnTo>
                  <a:pt x="6409035" y="0"/>
                </a:lnTo>
                <a:lnTo>
                  <a:pt x="6409035" y="6409035"/>
                </a:lnTo>
                <a:lnTo>
                  <a:pt x="0" y="6409035"/>
                </a:lnTo>
                <a:lnTo>
                  <a:pt x="0" y="0"/>
                </a:lnTo>
                <a:close/>
              </a:path>
            </a:pathLst>
          </a:custGeom>
          <a:blipFill>
            <a:blip r:embed="rId6"/>
            <a:stretch>
              <a:fillRect l="0" t="0" r="0" b="0"/>
            </a:stretch>
          </a:blipFill>
        </p:spPr>
      </p:sp>
      <p:sp>
        <p:nvSpPr>
          <p:cNvPr name="Freeform 5" id="5"/>
          <p:cNvSpPr/>
          <p:nvPr/>
        </p:nvSpPr>
        <p:spPr>
          <a:xfrm flipH="false" flipV="false" rot="7676076">
            <a:off x="-5266249" y="-3327390"/>
            <a:ext cx="8829691" cy="9934955"/>
          </a:xfrm>
          <a:custGeom>
            <a:avLst/>
            <a:gdLst/>
            <a:ahLst/>
            <a:cxnLst/>
            <a:rect r="r" b="b" t="t" l="l"/>
            <a:pathLst>
              <a:path h="9934955" w="8829691">
                <a:moveTo>
                  <a:pt x="0" y="0"/>
                </a:moveTo>
                <a:lnTo>
                  <a:pt x="8829692" y="0"/>
                </a:lnTo>
                <a:lnTo>
                  <a:pt x="8829692" y="9934955"/>
                </a:lnTo>
                <a:lnTo>
                  <a:pt x="0" y="9934955"/>
                </a:lnTo>
                <a:lnTo>
                  <a:pt x="0" y="0"/>
                </a:lnTo>
                <a:close/>
              </a:path>
            </a:pathLst>
          </a:custGeom>
          <a:blipFill>
            <a:blip r:embed="rId7"/>
            <a:stretch>
              <a:fillRect l="0" t="0" r="0" b="0"/>
            </a:stretch>
          </a:blipFill>
        </p:spPr>
      </p:sp>
      <p:sp>
        <p:nvSpPr>
          <p:cNvPr name="Freeform 6" id="6"/>
          <p:cNvSpPr/>
          <p:nvPr/>
        </p:nvSpPr>
        <p:spPr>
          <a:xfrm flipH="false" flipV="false" rot="0">
            <a:off x="9144000" y="-2981378"/>
            <a:ext cx="10979074" cy="6409034"/>
          </a:xfrm>
          <a:custGeom>
            <a:avLst/>
            <a:gdLst/>
            <a:ahLst/>
            <a:cxnLst/>
            <a:rect r="r" b="b" t="t" l="l"/>
            <a:pathLst>
              <a:path h="6409034" w="10979074">
                <a:moveTo>
                  <a:pt x="0" y="0"/>
                </a:moveTo>
                <a:lnTo>
                  <a:pt x="10979074" y="0"/>
                </a:lnTo>
                <a:lnTo>
                  <a:pt x="10979074" y="6409035"/>
                </a:lnTo>
                <a:lnTo>
                  <a:pt x="0" y="6409035"/>
                </a:lnTo>
                <a:lnTo>
                  <a:pt x="0" y="0"/>
                </a:lnTo>
                <a:close/>
              </a:path>
            </a:pathLst>
          </a:custGeom>
          <a:blipFill>
            <a:blip r:embed="rId8">
              <a:alphaModFix amt="70000"/>
            </a:blip>
            <a:stretch>
              <a:fillRect l="0" t="0" r="0" b="0"/>
            </a:stretch>
          </a:blipFill>
        </p:spPr>
      </p:sp>
      <p:sp>
        <p:nvSpPr>
          <p:cNvPr name="AutoShape 7" id="7"/>
          <p:cNvSpPr/>
          <p:nvPr/>
        </p:nvSpPr>
        <p:spPr>
          <a:xfrm>
            <a:off x="7917277" y="2742116"/>
            <a:ext cx="2453446" cy="0"/>
          </a:xfrm>
          <a:prstGeom prst="line">
            <a:avLst/>
          </a:prstGeom>
          <a:ln cap="flat" w="19050">
            <a:solidFill>
              <a:srgbClr val="EA9267"/>
            </a:solidFill>
            <a:prstDash val="solid"/>
            <a:headEnd type="none" len="sm" w="sm"/>
            <a:tailEnd type="none" len="sm" w="sm"/>
          </a:ln>
        </p:spPr>
      </p:sp>
      <p:sp>
        <p:nvSpPr>
          <p:cNvPr name="TextBox 8" id="8"/>
          <p:cNvSpPr txBox="true"/>
          <p:nvPr/>
        </p:nvSpPr>
        <p:spPr>
          <a:xfrm rot="0">
            <a:off x="3298379" y="4104531"/>
            <a:ext cx="11691242" cy="2881691"/>
          </a:xfrm>
          <a:prstGeom prst="rect">
            <a:avLst/>
          </a:prstGeom>
        </p:spPr>
        <p:txBody>
          <a:bodyPr anchor="t" rtlCol="false" tIns="0" lIns="0" bIns="0" rIns="0">
            <a:spAutoFit/>
          </a:bodyPr>
          <a:lstStyle/>
          <a:p>
            <a:pPr algn="ctr">
              <a:lnSpc>
                <a:spcPts val="3862"/>
              </a:lnSpc>
            </a:pPr>
            <a:r>
              <a:rPr lang="en-US" sz="2439">
                <a:solidFill>
                  <a:srgbClr val="FFFFFF"/>
                </a:solidFill>
                <a:latin typeface="Montserrat Light"/>
                <a:ea typeface="Montserrat Light"/>
                <a:cs typeface="Montserrat Light"/>
                <a:sym typeface="Montserrat Light"/>
              </a:rPr>
              <a:t>The Weather Monitoring System effectively combines real-time data management with user-friendly features. Utilizing design patterns such as Singleton, Factory, Template, Strategy, and Command, the system ensures maintainability and flexibility, providing users with essential weather information to make informed decisions.</a:t>
            </a:r>
          </a:p>
          <a:p>
            <a:pPr algn="ctr" marL="0" indent="0" lvl="0">
              <a:lnSpc>
                <a:spcPts val="3862"/>
              </a:lnSpc>
              <a:spcBef>
                <a:spcPct val="0"/>
              </a:spcBef>
            </a:pPr>
          </a:p>
        </p:txBody>
      </p:sp>
      <p:sp>
        <p:nvSpPr>
          <p:cNvPr name="TextBox 9" id="9"/>
          <p:cNvSpPr txBox="true"/>
          <p:nvPr/>
        </p:nvSpPr>
        <p:spPr>
          <a:xfrm rot="0">
            <a:off x="4637356" y="1464597"/>
            <a:ext cx="9013288" cy="879122"/>
          </a:xfrm>
          <a:prstGeom prst="rect">
            <a:avLst/>
          </a:prstGeom>
        </p:spPr>
        <p:txBody>
          <a:bodyPr anchor="t" rtlCol="false" tIns="0" lIns="0" bIns="0" rIns="0">
            <a:spAutoFit/>
          </a:bodyPr>
          <a:lstStyle/>
          <a:p>
            <a:pPr algn="ctr">
              <a:lnSpc>
                <a:spcPts val="6944"/>
              </a:lnSpc>
            </a:pPr>
            <a:r>
              <a:rPr lang="en-US" b="true" sz="5555" spc="216">
                <a:solidFill>
                  <a:srgbClr val="EA9267"/>
                </a:solidFill>
                <a:latin typeface="Montserrat Bold"/>
                <a:ea typeface="Montserrat Bold"/>
                <a:cs typeface="Montserrat Bold"/>
                <a:sym typeface="Montserrat Bold"/>
              </a:rPr>
              <a:t>CONCLUSION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5469527">
            <a:off x="13777439" y="3645056"/>
            <a:ext cx="10151296" cy="5020035"/>
          </a:xfrm>
          <a:custGeom>
            <a:avLst/>
            <a:gdLst/>
            <a:ahLst/>
            <a:cxnLst/>
            <a:rect r="r" b="b" t="t" l="l"/>
            <a:pathLst>
              <a:path h="5020035" w="10151296">
                <a:moveTo>
                  <a:pt x="0" y="0"/>
                </a:moveTo>
                <a:lnTo>
                  <a:pt x="10151296" y="0"/>
                </a:lnTo>
                <a:lnTo>
                  <a:pt x="10151296" y="5020035"/>
                </a:lnTo>
                <a:lnTo>
                  <a:pt x="0" y="5020035"/>
                </a:lnTo>
                <a:lnTo>
                  <a:pt x="0" y="0"/>
                </a:lnTo>
                <a:close/>
              </a:path>
            </a:pathLst>
          </a:custGeom>
          <a:blipFill>
            <a:blip r:embed="rId2">
              <a:extLst>
                <a:ext uri="{96DAC541-7B7A-43D3-8B79-37D633B846F1}">
                  <asvg:svgBlip xmlns:asvg="http://schemas.microsoft.com/office/drawing/2016/SVG/main" r:embed="rId3"/>
                </a:ext>
              </a:extLst>
            </a:blip>
            <a:stretch>
              <a:fillRect l="0" t="0" r="-134" b="-129447"/>
            </a:stretch>
          </a:blipFill>
        </p:spPr>
      </p:sp>
      <p:sp>
        <p:nvSpPr>
          <p:cNvPr name="Freeform 3" id="3"/>
          <p:cNvSpPr/>
          <p:nvPr/>
        </p:nvSpPr>
        <p:spPr>
          <a:xfrm flipH="false" flipV="false" rot="-5437769">
            <a:off x="-5508075" y="4288992"/>
            <a:ext cx="10908441" cy="5394460"/>
          </a:xfrm>
          <a:custGeom>
            <a:avLst/>
            <a:gdLst/>
            <a:ahLst/>
            <a:cxnLst/>
            <a:rect r="r" b="b" t="t" l="l"/>
            <a:pathLst>
              <a:path h="5394460" w="10908441">
                <a:moveTo>
                  <a:pt x="0" y="0"/>
                </a:moveTo>
                <a:lnTo>
                  <a:pt x="10908441" y="0"/>
                </a:lnTo>
                <a:lnTo>
                  <a:pt x="10908441" y="5394459"/>
                </a:lnTo>
                <a:lnTo>
                  <a:pt x="0" y="5394459"/>
                </a:lnTo>
                <a:lnTo>
                  <a:pt x="0" y="0"/>
                </a:lnTo>
                <a:close/>
              </a:path>
            </a:pathLst>
          </a:custGeom>
          <a:blipFill>
            <a:blip r:embed="rId4">
              <a:extLst>
                <a:ext uri="{96DAC541-7B7A-43D3-8B79-37D633B846F1}">
                  <asvg:svgBlip xmlns:asvg="http://schemas.microsoft.com/office/drawing/2016/SVG/main" r:embed="rId5"/>
                </a:ext>
              </a:extLst>
            </a:blip>
            <a:stretch>
              <a:fillRect l="0" t="0" r="-134" b="-129447"/>
            </a:stretch>
          </a:blipFill>
        </p:spPr>
      </p:sp>
      <p:sp>
        <p:nvSpPr>
          <p:cNvPr name="Freeform 4" id="4"/>
          <p:cNvSpPr/>
          <p:nvPr/>
        </p:nvSpPr>
        <p:spPr>
          <a:xfrm flipH="false" flipV="false" rot="0">
            <a:off x="15824471" y="-2981378"/>
            <a:ext cx="6409034" cy="6409034"/>
          </a:xfrm>
          <a:custGeom>
            <a:avLst/>
            <a:gdLst/>
            <a:ahLst/>
            <a:cxnLst/>
            <a:rect r="r" b="b" t="t" l="l"/>
            <a:pathLst>
              <a:path h="6409034" w="6409034">
                <a:moveTo>
                  <a:pt x="0" y="0"/>
                </a:moveTo>
                <a:lnTo>
                  <a:pt x="6409035" y="0"/>
                </a:lnTo>
                <a:lnTo>
                  <a:pt x="6409035" y="6409035"/>
                </a:lnTo>
                <a:lnTo>
                  <a:pt x="0" y="6409035"/>
                </a:lnTo>
                <a:lnTo>
                  <a:pt x="0" y="0"/>
                </a:lnTo>
                <a:close/>
              </a:path>
            </a:pathLst>
          </a:custGeom>
          <a:blipFill>
            <a:blip r:embed="rId6"/>
            <a:stretch>
              <a:fillRect l="0" t="0" r="0" b="0"/>
            </a:stretch>
          </a:blipFill>
        </p:spPr>
      </p:sp>
      <p:sp>
        <p:nvSpPr>
          <p:cNvPr name="Freeform 5" id="5"/>
          <p:cNvSpPr/>
          <p:nvPr/>
        </p:nvSpPr>
        <p:spPr>
          <a:xfrm flipH="false" flipV="false" rot="7676076">
            <a:off x="-5266249" y="-3327390"/>
            <a:ext cx="8829691" cy="9934955"/>
          </a:xfrm>
          <a:custGeom>
            <a:avLst/>
            <a:gdLst/>
            <a:ahLst/>
            <a:cxnLst/>
            <a:rect r="r" b="b" t="t" l="l"/>
            <a:pathLst>
              <a:path h="9934955" w="8829691">
                <a:moveTo>
                  <a:pt x="0" y="0"/>
                </a:moveTo>
                <a:lnTo>
                  <a:pt x="8829692" y="0"/>
                </a:lnTo>
                <a:lnTo>
                  <a:pt x="8829692" y="9934955"/>
                </a:lnTo>
                <a:lnTo>
                  <a:pt x="0" y="9934955"/>
                </a:lnTo>
                <a:lnTo>
                  <a:pt x="0" y="0"/>
                </a:lnTo>
                <a:close/>
              </a:path>
            </a:pathLst>
          </a:custGeom>
          <a:blipFill>
            <a:blip r:embed="rId7"/>
            <a:stretch>
              <a:fillRect l="0" t="0" r="0" b="0"/>
            </a:stretch>
          </a:blipFill>
        </p:spPr>
      </p:sp>
      <p:sp>
        <p:nvSpPr>
          <p:cNvPr name="Freeform 6" id="6"/>
          <p:cNvSpPr/>
          <p:nvPr/>
        </p:nvSpPr>
        <p:spPr>
          <a:xfrm flipH="false" flipV="false" rot="0">
            <a:off x="9144000" y="-2981378"/>
            <a:ext cx="10979074" cy="6409034"/>
          </a:xfrm>
          <a:custGeom>
            <a:avLst/>
            <a:gdLst/>
            <a:ahLst/>
            <a:cxnLst/>
            <a:rect r="r" b="b" t="t" l="l"/>
            <a:pathLst>
              <a:path h="6409034" w="10979074">
                <a:moveTo>
                  <a:pt x="0" y="0"/>
                </a:moveTo>
                <a:lnTo>
                  <a:pt x="10979074" y="0"/>
                </a:lnTo>
                <a:lnTo>
                  <a:pt x="10979074" y="6409035"/>
                </a:lnTo>
                <a:lnTo>
                  <a:pt x="0" y="6409035"/>
                </a:lnTo>
                <a:lnTo>
                  <a:pt x="0" y="0"/>
                </a:lnTo>
                <a:close/>
              </a:path>
            </a:pathLst>
          </a:custGeom>
          <a:blipFill>
            <a:blip r:embed="rId8">
              <a:alphaModFix amt="70000"/>
            </a:blip>
            <a:stretch>
              <a:fillRect l="0" t="0" r="0" b="0"/>
            </a:stretch>
          </a:blipFill>
        </p:spPr>
      </p:sp>
      <p:sp>
        <p:nvSpPr>
          <p:cNvPr name="TextBox 7" id="7"/>
          <p:cNvSpPr txBox="true"/>
          <p:nvPr/>
        </p:nvSpPr>
        <p:spPr>
          <a:xfrm rot="0">
            <a:off x="4637356" y="4570589"/>
            <a:ext cx="9013288" cy="1107722"/>
          </a:xfrm>
          <a:prstGeom prst="rect">
            <a:avLst/>
          </a:prstGeom>
        </p:spPr>
        <p:txBody>
          <a:bodyPr anchor="t" rtlCol="false" tIns="0" lIns="0" bIns="0" rIns="0">
            <a:spAutoFit/>
          </a:bodyPr>
          <a:lstStyle/>
          <a:p>
            <a:pPr algn="ctr">
              <a:lnSpc>
                <a:spcPts val="8819"/>
              </a:lnSpc>
            </a:pPr>
            <a:r>
              <a:rPr lang="en-US" b="true" sz="7055" spc="275">
                <a:solidFill>
                  <a:srgbClr val="EA9267"/>
                </a:solidFill>
                <a:latin typeface="Montserrat Bold"/>
                <a:ea typeface="Montserrat Bold"/>
                <a:cs typeface="Montserrat Bold"/>
                <a:sym typeface="Montserrat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6542036">
            <a:off x="10620429" y="-5270079"/>
            <a:ext cx="17568642" cy="13052037"/>
          </a:xfrm>
          <a:custGeom>
            <a:avLst/>
            <a:gdLst/>
            <a:ahLst/>
            <a:cxnLst/>
            <a:rect r="r" b="b" t="t" l="l"/>
            <a:pathLst>
              <a:path h="13052037" w="17568642">
                <a:moveTo>
                  <a:pt x="0" y="0"/>
                </a:moveTo>
                <a:lnTo>
                  <a:pt x="17568642" y="0"/>
                </a:lnTo>
                <a:lnTo>
                  <a:pt x="17568642" y="13052037"/>
                </a:lnTo>
                <a:lnTo>
                  <a:pt x="0" y="13052037"/>
                </a:lnTo>
                <a:lnTo>
                  <a:pt x="0" y="0"/>
                </a:lnTo>
                <a:close/>
              </a:path>
            </a:pathLst>
          </a:custGeom>
          <a:blipFill>
            <a:blip r:embed="rId2"/>
            <a:stretch>
              <a:fillRect l="0" t="0" r="0" b="0"/>
            </a:stretch>
          </a:blipFill>
        </p:spPr>
      </p:sp>
      <p:sp>
        <p:nvSpPr>
          <p:cNvPr name="Freeform 3" id="3"/>
          <p:cNvSpPr/>
          <p:nvPr/>
        </p:nvSpPr>
        <p:spPr>
          <a:xfrm flipH="false" flipV="false" rot="8680128">
            <a:off x="14991981" y="-2958013"/>
            <a:ext cx="5305651" cy="7973426"/>
          </a:xfrm>
          <a:custGeom>
            <a:avLst/>
            <a:gdLst/>
            <a:ahLst/>
            <a:cxnLst/>
            <a:rect r="r" b="b" t="t" l="l"/>
            <a:pathLst>
              <a:path h="7973426" w="5305651">
                <a:moveTo>
                  <a:pt x="0" y="0"/>
                </a:moveTo>
                <a:lnTo>
                  <a:pt x="5305651" y="0"/>
                </a:lnTo>
                <a:lnTo>
                  <a:pt x="5305651" y="7973426"/>
                </a:lnTo>
                <a:lnTo>
                  <a:pt x="0" y="79734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226919">
            <a:off x="-9982252" y="4715180"/>
            <a:ext cx="17568642" cy="12529775"/>
          </a:xfrm>
          <a:custGeom>
            <a:avLst/>
            <a:gdLst/>
            <a:ahLst/>
            <a:cxnLst/>
            <a:rect r="r" b="b" t="t" l="l"/>
            <a:pathLst>
              <a:path h="12529775" w="17568642">
                <a:moveTo>
                  <a:pt x="0" y="0"/>
                </a:moveTo>
                <a:lnTo>
                  <a:pt x="17568642" y="0"/>
                </a:lnTo>
                <a:lnTo>
                  <a:pt x="17568642" y="12529775"/>
                </a:lnTo>
                <a:lnTo>
                  <a:pt x="0" y="12529775"/>
                </a:lnTo>
                <a:lnTo>
                  <a:pt x="0" y="0"/>
                </a:lnTo>
                <a:close/>
              </a:path>
            </a:pathLst>
          </a:custGeom>
          <a:blipFill>
            <a:blip r:embed="rId2"/>
            <a:stretch>
              <a:fillRect l="0" t="-4168" r="0" b="0"/>
            </a:stretch>
          </a:blipFill>
        </p:spPr>
      </p:sp>
      <p:sp>
        <p:nvSpPr>
          <p:cNvPr name="Freeform 5" id="5"/>
          <p:cNvSpPr/>
          <p:nvPr/>
        </p:nvSpPr>
        <p:spPr>
          <a:xfrm flipH="false" flipV="false" rot="0">
            <a:off x="607648" y="7633303"/>
            <a:ext cx="4622777" cy="4675375"/>
          </a:xfrm>
          <a:custGeom>
            <a:avLst/>
            <a:gdLst/>
            <a:ahLst/>
            <a:cxnLst/>
            <a:rect r="r" b="b" t="t" l="l"/>
            <a:pathLst>
              <a:path h="4675375" w="4622777">
                <a:moveTo>
                  <a:pt x="0" y="0"/>
                </a:moveTo>
                <a:lnTo>
                  <a:pt x="4622777" y="0"/>
                </a:lnTo>
                <a:lnTo>
                  <a:pt x="4622777" y="4675375"/>
                </a:lnTo>
                <a:lnTo>
                  <a:pt x="0" y="46753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5251332" y="6890155"/>
            <a:ext cx="6438931" cy="433712"/>
          </a:xfrm>
          <a:prstGeom prst="rect">
            <a:avLst/>
          </a:prstGeom>
        </p:spPr>
        <p:txBody>
          <a:bodyPr anchor="t" rtlCol="false" tIns="0" lIns="0" bIns="0" rIns="0">
            <a:spAutoFit/>
          </a:bodyPr>
          <a:lstStyle/>
          <a:p>
            <a:pPr algn="l">
              <a:lnSpc>
                <a:spcPts val="3548"/>
              </a:lnSpc>
            </a:pPr>
            <a:r>
              <a:rPr lang="en-US" b="true" sz="2534">
                <a:solidFill>
                  <a:srgbClr val="F9EEE7"/>
                </a:solidFill>
                <a:latin typeface="Montserrat Bold"/>
                <a:ea typeface="Montserrat Bold"/>
                <a:cs typeface="Montserrat Bold"/>
                <a:sym typeface="Montserrat Bold"/>
              </a:rPr>
              <a:t>Bassant Bassem ( 21-00563 )</a:t>
            </a:r>
          </a:p>
        </p:txBody>
      </p:sp>
      <p:sp>
        <p:nvSpPr>
          <p:cNvPr name="TextBox 7" id="7"/>
          <p:cNvSpPr txBox="true"/>
          <p:nvPr/>
        </p:nvSpPr>
        <p:spPr>
          <a:xfrm rot="0">
            <a:off x="5189466" y="3208044"/>
            <a:ext cx="8269797" cy="433712"/>
          </a:xfrm>
          <a:prstGeom prst="rect">
            <a:avLst/>
          </a:prstGeom>
        </p:spPr>
        <p:txBody>
          <a:bodyPr anchor="t" rtlCol="false" tIns="0" lIns="0" bIns="0" rIns="0">
            <a:spAutoFit/>
          </a:bodyPr>
          <a:lstStyle/>
          <a:p>
            <a:pPr algn="l">
              <a:lnSpc>
                <a:spcPts val="3548"/>
              </a:lnSpc>
            </a:pPr>
            <a:r>
              <a:rPr lang="en-US" b="true" sz="2534">
                <a:solidFill>
                  <a:srgbClr val="F9EEE7"/>
                </a:solidFill>
                <a:latin typeface="Montserrat Bold"/>
                <a:ea typeface="Montserrat Bold"/>
                <a:cs typeface="Montserrat Bold"/>
                <a:sym typeface="Montserrat Bold"/>
              </a:rPr>
              <a:t>Omar Khaled Mohamed Sobaih ( 21-02159 )</a:t>
            </a:r>
          </a:p>
        </p:txBody>
      </p:sp>
      <p:sp>
        <p:nvSpPr>
          <p:cNvPr name="TextBox 8" id="8"/>
          <p:cNvSpPr txBox="true"/>
          <p:nvPr/>
        </p:nvSpPr>
        <p:spPr>
          <a:xfrm rot="0">
            <a:off x="5189451" y="4960546"/>
            <a:ext cx="6711175" cy="433712"/>
          </a:xfrm>
          <a:prstGeom prst="rect">
            <a:avLst/>
          </a:prstGeom>
        </p:spPr>
        <p:txBody>
          <a:bodyPr anchor="t" rtlCol="false" tIns="0" lIns="0" bIns="0" rIns="0">
            <a:spAutoFit/>
          </a:bodyPr>
          <a:lstStyle/>
          <a:p>
            <a:pPr algn="l">
              <a:lnSpc>
                <a:spcPts val="3548"/>
              </a:lnSpc>
            </a:pPr>
            <a:r>
              <a:rPr lang="en-US" b="true" sz="2534">
                <a:solidFill>
                  <a:srgbClr val="F9EEE7"/>
                </a:solidFill>
                <a:latin typeface="Montserrat Bold"/>
                <a:ea typeface="Montserrat Bold"/>
                <a:cs typeface="Montserrat Bold"/>
                <a:sym typeface="Montserrat Bold"/>
              </a:rPr>
              <a:t>Youssef Medhat Shawky ( 21-01732 )</a:t>
            </a:r>
          </a:p>
        </p:txBody>
      </p:sp>
      <p:sp>
        <p:nvSpPr>
          <p:cNvPr name="TextBox 9" id="9"/>
          <p:cNvSpPr txBox="true"/>
          <p:nvPr/>
        </p:nvSpPr>
        <p:spPr>
          <a:xfrm rot="0">
            <a:off x="1330299" y="935907"/>
            <a:ext cx="12683312" cy="770112"/>
          </a:xfrm>
          <a:prstGeom prst="rect">
            <a:avLst/>
          </a:prstGeom>
        </p:spPr>
        <p:txBody>
          <a:bodyPr anchor="t" rtlCol="false" tIns="0" lIns="0" bIns="0" rIns="0">
            <a:spAutoFit/>
          </a:bodyPr>
          <a:lstStyle/>
          <a:p>
            <a:pPr algn="l">
              <a:lnSpc>
                <a:spcPts val="6377"/>
              </a:lnSpc>
            </a:pPr>
            <a:r>
              <a:rPr lang="en-US" b="true" sz="4555" spc="177">
                <a:solidFill>
                  <a:srgbClr val="EA9267"/>
                </a:solidFill>
                <a:latin typeface="Montserrat Bold"/>
                <a:ea typeface="Montserrat Bold"/>
                <a:cs typeface="Montserrat Bold"/>
                <a:sym typeface="Montserrat Bold"/>
              </a:rPr>
              <a:t>TEAM MEMBERS</a:t>
            </a:r>
          </a:p>
        </p:txBody>
      </p:sp>
      <p:sp>
        <p:nvSpPr>
          <p:cNvPr name="TextBox 10" id="10"/>
          <p:cNvSpPr txBox="true"/>
          <p:nvPr/>
        </p:nvSpPr>
        <p:spPr>
          <a:xfrm rot="0">
            <a:off x="3744882" y="2774703"/>
            <a:ext cx="1131745" cy="1176490"/>
          </a:xfrm>
          <a:prstGeom prst="rect">
            <a:avLst/>
          </a:prstGeom>
        </p:spPr>
        <p:txBody>
          <a:bodyPr anchor="t" rtlCol="false" tIns="0" lIns="0" bIns="0" rIns="0">
            <a:spAutoFit/>
          </a:bodyPr>
          <a:lstStyle/>
          <a:p>
            <a:pPr algn="l">
              <a:lnSpc>
                <a:spcPts val="9733"/>
              </a:lnSpc>
            </a:pPr>
            <a:r>
              <a:rPr lang="en-US" b="true" sz="6621">
                <a:solidFill>
                  <a:srgbClr val="EA9267"/>
                </a:solidFill>
                <a:latin typeface="Montserrat Ultra-Bold"/>
                <a:ea typeface="Montserrat Ultra-Bold"/>
                <a:cs typeface="Montserrat Ultra-Bold"/>
                <a:sym typeface="Montserrat Ultra-Bold"/>
              </a:rPr>
              <a:t>01</a:t>
            </a:r>
          </a:p>
        </p:txBody>
      </p:sp>
      <p:sp>
        <p:nvSpPr>
          <p:cNvPr name="TextBox 11" id="11"/>
          <p:cNvSpPr txBox="true"/>
          <p:nvPr/>
        </p:nvSpPr>
        <p:spPr>
          <a:xfrm rot="0">
            <a:off x="3683001" y="4527205"/>
            <a:ext cx="1255507" cy="1176490"/>
          </a:xfrm>
          <a:prstGeom prst="rect">
            <a:avLst/>
          </a:prstGeom>
        </p:spPr>
        <p:txBody>
          <a:bodyPr anchor="t" rtlCol="false" tIns="0" lIns="0" bIns="0" rIns="0">
            <a:spAutoFit/>
          </a:bodyPr>
          <a:lstStyle/>
          <a:p>
            <a:pPr algn="l">
              <a:lnSpc>
                <a:spcPts val="9733"/>
              </a:lnSpc>
            </a:pPr>
            <a:r>
              <a:rPr lang="en-US" b="true" sz="6621">
                <a:solidFill>
                  <a:srgbClr val="EA9267"/>
                </a:solidFill>
                <a:latin typeface="Montserrat Ultra-Bold"/>
                <a:ea typeface="Montserrat Ultra-Bold"/>
                <a:cs typeface="Montserrat Ultra-Bold"/>
                <a:sym typeface="Montserrat Ultra-Bold"/>
              </a:rPr>
              <a:t>02</a:t>
            </a:r>
          </a:p>
        </p:txBody>
      </p:sp>
      <p:sp>
        <p:nvSpPr>
          <p:cNvPr name="TextBox 12" id="12"/>
          <p:cNvSpPr txBox="true"/>
          <p:nvPr/>
        </p:nvSpPr>
        <p:spPr>
          <a:xfrm rot="0">
            <a:off x="3683001" y="6456813"/>
            <a:ext cx="1255507" cy="1176490"/>
          </a:xfrm>
          <a:prstGeom prst="rect">
            <a:avLst/>
          </a:prstGeom>
        </p:spPr>
        <p:txBody>
          <a:bodyPr anchor="t" rtlCol="false" tIns="0" lIns="0" bIns="0" rIns="0">
            <a:spAutoFit/>
          </a:bodyPr>
          <a:lstStyle/>
          <a:p>
            <a:pPr algn="l">
              <a:lnSpc>
                <a:spcPts val="9733"/>
              </a:lnSpc>
            </a:pPr>
            <a:r>
              <a:rPr lang="en-US" b="true" sz="6621">
                <a:solidFill>
                  <a:srgbClr val="EA9267"/>
                </a:solidFill>
                <a:latin typeface="Montserrat Ultra-Bold"/>
                <a:ea typeface="Montserrat Ultra-Bold"/>
                <a:cs typeface="Montserrat Ultra-Bold"/>
                <a:sym typeface="Montserrat Ultra-Bold"/>
              </a:rPr>
              <a:t>03</a:t>
            </a:r>
          </a:p>
        </p:txBody>
      </p:sp>
      <p:sp>
        <p:nvSpPr>
          <p:cNvPr name="AutoShape 13" id="13"/>
          <p:cNvSpPr/>
          <p:nvPr/>
        </p:nvSpPr>
        <p:spPr>
          <a:xfrm>
            <a:off x="3443284" y="6199638"/>
            <a:ext cx="7526432" cy="0"/>
          </a:xfrm>
          <a:prstGeom prst="line">
            <a:avLst/>
          </a:prstGeom>
          <a:ln cap="flat" w="19050">
            <a:solidFill>
              <a:srgbClr val="9570FF"/>
            </a:solidFill>
            <a:prstDash val="solid"/>
            <a:headEnd type="none" len="sm" w="sm"/>
            <a:tailEnd type="none" len="sm" w="sm"/>
          </a:ln>
        </p:spPr>
      </p:sp>
      <p:sp>
        <p:nvSpPr>
          <p:cNvPr name="AutoShape 14" id="14"/>
          <p:cNvSpPr/>
          <p:nvPr/>
        </p:nvSpPr>
        <p:spPr>
          <a:xfrm>
            <a:off x="3443284" y="4202711"/>
            <a:ext cx="7526432" cy="0"/>
          </a:xfrm>
          <a:prstGeom prst="line">
            <a:avLst/>
          </a:prstGeom>
          <a:ln cap="flat" w="19050">
            <a:solidFill>
              <a:srgbClr val="9570FF"/>
            </a:solidFill>
            <a:prstDash val="solid"/>
            <a:headEnd type="none" len="sm" w="sm"/>
            <a:tailEnd type="none" len="sm" w="sm"/>
          </a:ln>
        </p:spPr>
      </p:sp>
      <p:sp>
        <p:nvSpPr>
          <p:cNvPr name="AutoShape 15" id="15"/>
          <p:cNvSpPr/>
          <p:nvPr/>
        </p:nvSpPr>
        <p:spPr>
          <a:xfrm>
            <a:off x="1803651" y="2109760"/>
            <a:ext cx="1639632" cy="0"/>
          </a:xfrm>
          <a:prstGeom prst="line">
            <a:avLst/>
          </a:prstGeom>
          <a:ln cap="flat" w="19050">
            <a:solidFill>
              <a:srgbClr val="FFFFFF"/>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1466913">
            <a:off x="458922" y="2966242"/>
            <a:ext cx="20477644" cy="14641516"/>
          </a:xfrm>
          <a:custGeom>
            <a:avLst/>
            <a:gdLst/>
            <a:ahLst/>
            <a:cxnLst/>
            <a:rect r="r" b="b" t="t" l="l"/>
            <a:pathLst>
              <a:path h="14641516" w="20477644">
                <a:moveTo>
                  <a:pt x="0" y="0"/>
                </a:moveTo>
                <a:lnTo>
                  <a:pt x="20477645" y="0"/>
                </a:lnTo>
                <a:lnTo>
                  <a:pt x="20477645" y="14641516"/>
                </a:lnTo>
                <a:lnTo>
                  <a:pt x="0" y="146415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2493817" y="2208935"/>
            <a:ext cx="1639632" cy="0"/>
          </a:xfrm>
          <a:prstGeom prst="line">
            <a:avLst/>
          </a:prstGeom>
          <a:ln cap="flat" w="19050">
            <a:solidFill>
              <a:srgbClr val="FFFFFF"/>
            </a:solidFill>
            <a:prstDash val="solid"/>
            <a:headEnd type="none" len="sm" w="sm"/>
            <a:tailEnd type="none" len="sm" w="sm"/>
          </a:ln>
        </p:spPr>
      </p:sp>
      <p:sp>
        <p:nvSpPr>
          <p:cNvPr name="Freeform 4" id="4"/>
          <p:cNvSpPr/>
          <p:nvPr/>
        </p:nvSpPr>
        <p:spPr>
          <a:xfrm flipH="false" flipV="false" rot="0">
            <a:off x="14131841" y="-1915390"/>
            <a:ext cx="10020822" cy="8229600"/>
          </a:xfrm>
          <a:custGeom>
            <a:avLst/>
            <a:gdLst/>
            <a:ahLst/>
            <a:cxnLst/>
            <a:rect r="r" b="b" t="t" l="l"/>
            <a:pathLst>
              <a:path h="8229600" w="10020822">
                <a:moveTo>
                  <a:pt x="0" y="0"/>
                </a:moveTo>
                <a:lnTo>
                  <a:pt x="10020822" y="0"/>
                </a:lnTo>
                <a:lnTo>
                  <a:pt x="10020822" y="8229600"/>
                </a:lnTo>
                <a:lnTo>
                  <a:pt x="0" y="8229600"/>
                </a:lnTo>
                <a:lnTo>
                  <a:pt x="0" y="0"/>
                </a:lnTo>
                <a:close/>
              </a:path>
            </a:pathLst>
          </a:custGeom>
          <a:blipFill>
            <a:blip r:embed="rId4"/>
            <a:stretch>
              <a:fillRect l="0" t="0" r="0" b="0"/>
            </a:stretch>
          </a:blipFill>
        </p:spPr>
      </p:sp>
      <p:sp>
        <p:nvSpPr>
          <p:cNvPr name="TextBox 5" id="5"/>
          <p:cNvSpPr txBox="true"/>
          <p:nvPr/>
        </p:nvSpPr>
        <p:spPr>
          <a:xfrm rot="0">
            <a:off x="1028862" y="1083300"/>
            <a:ext cx="15788204" cy="842584"/>
          </a:xfrm>
          <a:prstGeom prst="rect">
            <a:avLst/>
          </a:prstGeom>
        </p:spPr>
        <p:txBody>
          <a:bodyPr anchor="t" rtlCol="false" tIns="0" lIns="0" bIns="0" rIns="0">
            <a:spAutoFit/>
          </a:bodyPr>
          <a:lstStyle/>
          <a:p>
            <a:pPr algn="l">
              <a:lnSpc>
                <a:spcPts val="6983"/>
              </a:lnSpc>
            </a:pPr>
            <a:r>
              <a:rPr lang="en-US" b="true" sz="4988" spc="194">
                <a:solidFill>
                  <a:srgbClr val="EA9267"/>
                </a:solidFill>
                <a:latin typeface="Montserrat Bold"/>
                <a:ea typeface="Montserrat Bold"/>
                <a:cs typeface="Montserrat Bold"/>
                <a:sym typeface="Montserrat Bold"/>
              </a:rPr>
              <a:t>PROJECT DESCRIPTION</a:t>
            </a:r>
          </a:p>
        </p:txBody>
      </p:sp>
      <p:sp>
        <p:nvSpPr>
          <p:cNvPr name="TextBox 6" id="6"/>
          <p:cNvSpPr txBox="true"/>
          <p:nvPr/>
        </p:nvSpPr>
        <p:spPr>
          <a:xfrm rot="0">
            <a:off x="2493817" y="3274266"/>
            <a:ext cx="13300365" cy="3624168"/>
          </a:xfrm>
          <a:prstGeom prst="rect">
            <a:avLst/>
          </a:prstGeom>
        </p:spPr>
        <p:txBody>
          <a:bodyPr anchor="t" rtlCol="false" tIns="0" lIns="0" bIns="0" rIns="0">
            <a:spAutoFit/>
          </a:bodyPr>
          <a:lstStyle/>
          <a:p>
            <a:pPr algn="ctr">
              <a:lnSpc>
                <a:spcPts val="4807"/>
              </a:lnSpc>
            </a:pPr>
            <a:r>
              <a:rPr lang="en-US" sz="3037">
                <a:solidFill>
                  <a:srgbClr val="FFFFFF"/>
                </a:solidFill>
                <a:latin typeface="Montserrat Light"/>
                <a:ea typeface="Montserrat Light"/>
                <a:cs typeface="Montserrat Light"/>
                <a:sym typeface="Montserrat Light"/>
              </a:rPr>
              <a:t>The Weather Monitoring System is a comprehensive application designed to collect, analyze, and present weather data in real-time. The system aims to provide users with accurate and up-to-date weather information, enabling them to make informed decisions based on current and forecasted weather conditions.</a:t>
            </a:r>
          </a:p>
          <a:p>
            <a:pPr algn="ctr" marL="0" indent="0" lvl="0">
              <a:lnSpc>
                <a:spcPts val="4807"/>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6542036">
            <a:off x="-5114399" y="-10183373"/>
            <a:ext cx="13697370" cy="13052037"/>
          </a:xfrm>
          <a:custGeom>
            <a:avLst/>
            <a:gdLst/>
            <a:ahLst/>
            <a:cxnLst/>
            <a:rect r="r" b="b" t="t" l="l"/>
            <a:pathLst>
              <a:path h="13052037" w="13697370">
                <a:moveTo>
                  <a:pt x="0" y="0"/>
                </a:moveTo>
                <a:lnTo>
                  <a:pt x="13697370" y="0"/>
                </a:lnTo>
                <a:lnTo>
                  <a:pt x="13697370" y="13052037"/>
                </a:lnTo>
                <a:lnTo>
                  <a:pt x="0" y="13052037"/>
                </a:lnTo>
                <a:lnTo>
                  <a:pt x="0" y="0"/>
                </a:lnTo>
                <a:close/>
              </a:path>
            </a:pathLst>
          </a:custGeom>
          <a:blipFill>
            <a:blip r:embed="rId2"/>
            <a:stretch>
              <a:fillRect l="-28262" t="0" r="0" b="0"/>
            </a:stretch>
          </a:blipFill>
        </p:spPr>
      </p:sp>
      <p:sp>
        <p:nvSpPr>
          <p:cNvPr name="Freeform 3" id="3"/>
          <p:cNvSpPr/>
          <p:nvPr/>
        </p:nvSpPr>
        <p:spPr>
          <a:xfrm flipH="false" flipV="false" rot="0">
            <a:off x="13278610" y="-1588578"/>
            <a:ext cx="6726874" cy="5902832"/>
          </a:xfrm>
          <a:custGeom>
            <a:avLst/>
            <a:gdLst/>
            <a:ahLst/>
            <a:cxnLst/>
            <a:rect r="r" b="b" t="t" l="l"/>
            <a:pathLst>
              <a:path h="5902832" w="6726874">
                <a:moveTo>
                  <a:pt x="0" y="0"/>
                </a:moveTo>
                <a:lnTo>
                  <a:pt x="6726874" y="0"/>
                </a:lnTo>
                <a:lnTo>
                  <a:pt x="6726874" y="5902832"/>
                </a:lnTo>
                <a:lnTo>
                  <a:pt x="0" y="59028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621631" y="6572532"/>
            <a:ext cx="8088313" cy="7367105"/>
          </a:xfrm>
          <a:custGeom>
            <a:avLst/>
            <a:gdLst/>
            <a:ahLst/>
            <a:cxnLst/>
            <a:rect r="r" b="b" t="t" l="l"/>
            <a:pathLst>
              <a:path h="7367105" w="8088313">
                <a:moveTo>
                  <a:pt x="0" y="0"/>
                </a:moveTo>
                <a:lnTo>
                  <a:pt x="8088313" y="0"/>
                </a:lnTo>
                <a:lnTo>
                  <a:pt x="8088313" y="7367105"/>
                </a:lnTo>
                <a:lnTo>
                  <a:pt x="0" y="73671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5" id="5"/>
          <p:cNvSpPr/>
          <p:nvPr/>
        </p:nvSpPr>
        <p:spPr>
          <a:xfrm>
            <a:off x="7917277" y="1691422"/>
            <a:ext cx="2453446" cy="0"/>
          </a:xfrm>
          <a:prstGeom prst="line">
            <a:avLst/>
          </a:prstGeom>
          <a:ln cap="flat" w="19050">
            <a:solidFill>
              <a:srgbClr val="EA9267"/>
            </a:solidFill>
            <a:prstDash val="solid"/>
            <a:headEnd type="none" len="sm" w="sm"/>
            <a:tailEnd type="none" len="sm" w="sm"/>
          </a:ln>
        </p:spPr>
      </p:sp>
      <p:sp>
        <p:nvSpPr>
          <p:cNvPr name="TextBox 6" id="6"/>
          <p:cNvSpPr txBox="true"/>
          <p:nvPr/>
        </p:nvSpPr>
        <p:spPr>
          <a:xfrm rot="0">
            <a:off x="2972025" y="653394"/>
            <a:ext cx="12343950" cy="677192"/>
          </a:xfrm>
          <a:prstGeom prst="rect">
            <a:avLst/>
          </a:prstGeom>
        </p:spPr>
        <p:txBody>
          <a:bodyPr anchor="t" rtlCol="false" tIns="0" lIns="0" bIns="0" rIns="0">
            <a:spAutoFit/>
          </a:bodyPr>
          <a:lstStyle/>
          <a:p>
            <a:pPr algn="ctr">
              <a:lnSpc>
                <a:spcPts val="5444"/>
              </a:lnSpc>
            </a:pPr>
            <a:r>
              <a:rPr lang="en-US" b="true" sz="4355" spc="169">
                <a:solidFill>
                  <a:srgbClr val="EA9267"/>
                </a:solidFill>
                <a:latin typeface="Montserrat Bold"/>
                <a:ea typeface="Montserrat Bold"/>
                <a:cs typeface="Montserrat Bold"/>
                <a:sym typeface="Montserrat Bold"/>
              </a:rPr>
              <a:t>PROCESS</a:t>
            </a:r>
          </a:p>
        </p:txBody>
      </p:sp>
      <p:sp>
        <p:nvSpPr>
          <p:cNvPr name="TextBox 7" id="7"/>
          <p:cNvSpPr txBox="true"/>
          <p:nvPr/>
        </p:nvSpPr>
        <p:spPr>
          <a:xfrm rot="0">
            <a:off x="1886509" y="3817107"/>
            <a:ext cx="6543404" cy="1741731"/>
          </a:xfrm>
          <a:prstGeom prst="rect">
            <a:avLst/>
          </a:prstGeom>
        </p:spPr>
        <p:txBody>
          <a:bodyPr anchor="t" rtlCol="false" tIns="0" lIns="0" bIns="0" rIns="0">
            <a:spAutoFit/>
          </a:bodyPr>
          <a:lstStyle/>
          <a:p>
            <a:pPr algn="l">
              <a:lnSpc>
                <a:spcPts val="2816"/>
              </a:lnSpc>
            </a:pPr>
            <a:r>
              <a:rPr lang="en-US" sz="1776">
                <a:solidFill>
                  <a:srgbClr val="F9EEE7"/>
                </a:solidFill>
                <a:latin typeface="Montserrat"/>
                <a:ea typeface="Montserrat"/>
                <a:cs typeface="Montserrat"/>
                <a:sym typeface="Montserrat"/>
              </a:rPr>
              <a:t>The</a:t>
            </a:r>
            <a:r>
              <a:rPr lang="en-US" sz="1776">
                <a:solidFill>
                  <a:srgbClr val="F9EEE7"/>
                </a:solidFill>
                <a:latin typeface="Montserrat"/>
                <a:ea typeface="Montserrat"/>
                <a:cs typeface="Montserrat"/>
                <a:sym typeface="Montserrat"/>
              </a:rPr>
              <a:t> system gathers weather data from various sources, including weather APIs, sensors, and meteorological databases. This data includes temperature, humidity, wi</a:t>
            </a:r>
            <a:r>
              <a:rPr lang="en-US" sz="1776">
                <a:solidFill>
                  <a:srgbClr val="F9EEE7"/>
                </a:solidFill>
                <a:latin typeface="Montserrat"/>
                <a:ea typeface="Montserrat"/>
                <a:cs typeface="Montserrat"/>
                <a:sym typeface="Montserrat"/>
              </a:rPr>
              <a:t>nd speed, precipitation, and atmospheric pressure.</a:t>
            </a:r>
          </a:p>
          <a:p>
            <a:pPr algn="l">
              <a:lnSpc>
                <a:spcPts val="2816"/>
              </a:lnSpc>
            </a:pPr>
          </a:p>
        </p:txBody>
      </p:sp>
      <p:sp>
        <p:nvSpPr>
          <p:cNvPr name="TextBox 8" id="8"/>
          <p:cNvSpPr txBox="true"/>
          <p:nvPr/>
        </p:nvSpPr>
        <p:spPr>
          <a:xfrm rot="0">
            <a:off x="1886509" y="3404728"/>
            <a:ext cx="3002700" cy="356486"/>
          </a:xfrm>
          <a:prstGeom prst="rect">
            <a:avLst/>
          </a:prstGeom>
        </p:spPr>
        <p:txBody>
          <a:bodyPr anchor="t" rtlCol="false" tIns="0" lIns="0" bIns="0" rIns="0">
            <a:spAutoFit/>
          </a:bodyPr>
          <a:lstStyle/>
          <a:p>
            <a:pPr algn="l">
              <a:lnSpc>
                <a:spcPts val="2926"/>
              </a:lnSpc>
            </a:pPr>
            <a:r>
              <a:rPr lang="en-US" b="true" sz="2090">
                <a:solidFill>
                  <a:srgbClr val="F9EEE7"/>
                </a:solidFill>
                <a:latin typeface="Montserrat Bold"/>
                <a:ea typeface="Montserrat Bold"/>
                <a:cs typeface="Montserrat Bold"/>
                <a:sym typeface="Montserrat Bold"/>
              </a:rPr>
              <a:t>Data Collection</a:t>
            </a:r>
          </a:p>
        </p:txBody>
      </p:sp>
      <p:sp>
        <p:nvSpPr>
          <p:cNvPr name="TextBox 9" id="9"/>
          <p:cNvSpPr txBox="true"/>
          <p:nvPr/>
        </p:nvSpPr>
        <p:spPr>
          <a:xfrm rot="0">
            <a:off x="1886509" y="2191919"/>
            <a:ext cx="1583451" cy="1127133"/>
          </a:xfrm>
          <a:prstGeom prst="rect">
            <a:avLst/>
          </a:prstGeom>
        </p:spPr>
        <p:txBody>
          <a:bodyPr anchor="t" rtlCol="false" tIns="0" lIns="0" bIns="0" rIns="0">
            <a:spAutoFit/>
          </a:bodyPr>
          <a:lstStyle/>
          <a:p>
            <a:pPr algn="l">
              <a:lnSpc>
                <a:spcPts val="9255"/>
              </a:lnSpc>
            </a:pPr>
            <a:r>
              <a:rPr lang="en-US" b="true" sz="6296">
                <a:solidFill>
                  <a:srgbClr val="EA9267"/>
                </a:solidFill>
                <a:latin typeface="Montserrat Ultra-Bold"/>
                <a:ea typeface="Montserrat Ultra-Bold"/>
                <a:cs typeface="Montserrat Ultra-Bold"/>
                <a:sym typeface="Montserrat Ultra-Bold"/>
              </a:rPr>
              <a:t>01</a:t>
            </a:r>
          </a:p>
        </p:txBody>
      </p:sp>
      <p:sp>
        <p:nvSpPr>
          <p:cNvPr name="TextBox 10" id="10"/>
          <p:cNvSpPr txBox="true"/>
          <p:nvPr/>
        </p:nvSpPr>
        <p:spPr>
          <a:xfrm rot="0">
            <a:off x="9888772" y="3807582"/>
            <a:ext cx="6753275" cy="1387276"/>
          </a:xfrm>
          <a:prstGeom prst="rect">
            <a:avLst/>
          </a:prstGeom>
        </p:spPr>
        <p:txBody>
          <a:bodyPr anchor="t" rtlCol="false" tIns="0" lIns="0" bIns="0" rIns="0">
            <a:spAutoFit/>
          </a:bodyPr>
          <a:lstStyle/>
          <a:p>
            <a:pPr algn="l">
              <a:lnSpc>
                <a:spcPts val="2832"/>
              </a:lnSpc>
            </a:pPr>
            <a:r>
              <a:rPr lang="en-US" sz="1776">
                <a:solidFill>
                  <a:srgbClr val="F9EEE7"/>
                </a:solidFill>
                <a:latin typeface="Montserrat"/>
                <a:ea typeface="Montserrat"/>
                <a:cs typeface="Montserrat"/>
                <a:sym typeface="Montserrat"/>
              </a:rPr>
              <a:t>The collected data is processed and analyzed to generate meaningful insights. This includes calculating averages, identifying trends, and forecasting future weather conditions.</a:t>
            </a:r>
          </a:p>
        </p:txBody>
      </p:sp>
      <p:sp>
        <p:nvSpPr>
          <p:cNvPr name="TextBox 11" id="11"/>
          <p:cNvSpPr txBox="true"/>
          <p:nvPr/>
        </p:nvSpPr>
        <p:spPr>
          <a:xfrm rot="0">
            <a:off x="9888772" y="3433303"/>
            <a:ext cx="4899736" cy="321696"/>
          </a:xfrm>
          <a:prstGeom prst="rect">
            <a:avLst/>
          </a:prstGeom>
        </p:spPr>
        <p:txBody>
          <a:bodyPr anchor="t" rtlCol="false" tIns="0" lIns="0" bIns="0" rIns="0">
            <a:spAutoFit/>
          </a:bodyPr>
          <a:lstStyle/>
          <a:p>
            <a:pPr algn="l">
              <a:lnSpc>
                <a:spcPts val="2600"/>
              </a:lnSpc>
            </a:pPr>
            <a:r>
              <a:rPr lang="en-US" b="true" sz="2090">
                <a:solidFill>
                  <a:srgbClr val="F9EEE7"/>
                </a:solidFill>
                <a:latin typeface="Montserrat Bold"/>
                <a:ea typeface="Montserrat Bold"/>
                <a:cs typeface="Montserrat Bold"/>
                <a:sym typeface="Montserrat Bold"/>
              </a:rPr>
              <a:t>Data Processing</a:t>
            </a:r>
          </a:p>
        </p:txBody>
      </p:sp>
      <p:sp>
        <p:nvSpPr>
          <p:cNvPr name="TextBox 12" id="12"/>
          <p:cNvSpPr txBox="true"/>
          <p:nvPr/>
        </p:nvSpPr>
        <p:spPr>
          <a:xfrm rot="0">
            <a:off x="9888772" y="2191919"/>
            <a:ext cx="1675082" cy="1126998"/>
          </a:xfrm>
          <a:prstGeom prst="rect">
            <a:avLst/>
          </a:prstGeom>
        </p:spPr>
        <p:txBody>
          <a:bodyPr anchor="t" rtlCol="false" tIns="0" lIns="0" bIns="0" rIns="0">
            <a:spAutoFit/>
          </a:bodyPr>
          <a:lstStyle/>
          <a:p>
            <a:pPr algn="l">
              <a:lnSpc>
                <a:spcPts val="9261"/>
              </a:lnSpc>
            </a:pPr>
            <a:r>
              <a:rPr lang="en-US" b="true" sz="6300">
                <a:solidFill>
                  <a:srgbClr val="EA9267"/>
                </a:solidFill>
                <a:latin typeface="Montserrat Ultra-Bold"/>
                <a:ea typeface="Montserrat Ultra-Bold"/>
                <a:cs typeface="Montserrat Ultra-Bold"/>
                <a:sym typeface="Montserrat Ultra-Bold"/>
              </a:rPr>
              <a:t>02</a:t>
            </a:r>
          </a:p>
        </p:txBody>
      </p:sp>
      <p:sp>
        <p:nvSpPr>
          <p:cNvPr name="TextBox 13" id="13"/>
          <p:cNvSpPr txBox="true"/>
          <p:nvPr/>
        </p:nvSpPr>
        <p:spPr>
          <a:xfrm rot="0">
            <a:off x="9901972" y="7596292"/>
            <a:ext cx="6247115" cy="1389306"/>
          </a:xfrm>
          <a:prstGeom prst="rect">
            <a:avLst/>
          </a:prstGeom>
        </p:spPr>
        <p:txBody>
          <a:bodyPr anchor="t" rtlCol="false" tIns="0" lIns="0" bIns="0" rIns="0">
            <a:spAutoFit/>
          </a:bodyPr>
          <a:lstStyle/>
          <a:p>
            <a:pPr algn="l">
              <a:lnSpc>
                <a:spcPts val="2816"/>
              </a:lnSpc>
            </a:pPr>
            <a:r>
              <a:rPr lang="en-US" sz="1776">
                <a:solidFill>
                  <a:srgbClr val="F9EEE7"/>
                </a:solidFill>
                <a:latin typeface="Montserrat"/>
                <a:ea typeface="Montserrat"/>
                <a:cs typeface="Montserrat"/>
                <a:sym typeface="Montserrat"/>
              </a:rPr>
              <a:t>Th</a:t>
            </a:r>
            <a:r>
              <a:rPr lang="en-US" sz="1776">
                <a:solidFill>
                  <a:srgbClr val="F9EEE7"/>
                </a:solidFill>
                <a:latin typeface="Montserrat"/>
                <a:ea typeface="Montserrat"/>
                <a:cs typeface="Montserrat"/>
                <a:sym typeface="Montserrat"/>
              </a:rPr>
              <a:t>e system can send alerts and notifications to users regarding severe weather conditions, ensuring they are </a:t>
            </a:r>
            <a:r>
              <a:rPr lang="en-US" sz="1776">
                <a:solidFill>
                  <a:srgbClr val="F9EEE7"/>
                </a:solidFill>
                <a:latin typeface="Montserrat"/>
                <a:ea typeface="Montserrat"/>
                <a:cs typeface="Montserrat"/>
                <a:sym typeface="Montserrat"/>
              </a:rPr>
              <a:t>well-informed and can take necessary precautions.</a:t>
            </a:r>
          </a:p>
          <a:p>
            <a:pPr algn="l">
              <a:lnSpc>
                <a:spcPts val="2816"/>
              </a:lnSpc>
            </a:pPr>
          </a:p>
        </p:txBody>
      </p:sp>
      <p:sp>
        <p:nvSpPr>
          <p:cNvPr name="TextBox 14" id="14"/>
          <p:cNvSpPr txBox="true"/>
          <p:nvPr/>
        </p:nvSpPr>
        <p:spPr>
          <a:xfrm rot="0">
            <a:off x="9901972" y="7180439"/>
            <a:ext cx="3969892" cy="356486"/>
          </a:xfrm>
          <a:prstGeom prst="rect">
            <a:avLst/>
          </a:prstGeom>
        </p:spPr>
        <p:txBody>
          <a:bodyPr anchor="t" rtlCol="false" tIns="0" lIns="0" bIns="0" rIns="0">
            <a:spAutoFit/>
          </a:bodyPr>
          <a:lstStyle/>
          <a:p>
            <a:pPr algn="l">
              <a:lnSpc>
                <a:spcPts val="2926"/>
              </a:lnSpc>
            </a:pPr>
            <a:r>
              <a:rPr lang="en-US" b="true" sz="2090">
                <a:solidFill>
                  <a:srgbClr val="F9EEE7"/>
                </a:solidFill>
                <a:latin typeface="Montserrat Bold"/>
                <a:ea typeface="Montserrat Bold"/>
                <a:cs typeface="Montserrat Bold"/>
                <a:sym typeface="Montserrat Bold"/>
              </a:rPr>
              <a:t>Alerts and Notifications</a:t>
            </a:r>
          </a:p>
        </p:txBody>
      </p:sp>
      <p:sp>
        <p:nvSpPr>
          <p:cNvPr name="TextBox 15" id="15"/>
          <p:cNvSpPr txBox="true"/>
          <p:nvPr/>
        </p:nvSpPr>
        <p:spPr>
          <a:xfrm rot="0">
            <a:off x="9901972" y="6030306"/>
            <a:ext cx="1675082" cy="1126948"/>
          </a:xfrm>
          <a:prstGeom prst="rect">
            <a:avLst/>
          </a:prstGeom>
        </p:spPr>
        <p:txBody>
          <a:bodyPr anchor="t" rtlCol="false" tIns="0" lIns="0" bIns="0" rIns="0">
            <a:spAutoFit/>
          </a:bodyPr>
          <a:lstStyle/>
          <a:p>
            <a:pPr algn="l">
              <a:lnSpc>
                <a:spcPts val="9261"/>
              </a:lnSpc>
            </a:pPr>
            <a:r>
              <a:rPr lang="en-US" b="true" sz="6300">
                <a:solidFill>
                  <a:srgbClr val="EA9267"/>
                </a:solidFill>
                <a:latin typeface="Montserrat Ultra-Bold"/>
                <a:ea typeface="Montserrat Ultra-Bold"/>
                <a:cs typeface="Montserrat Ultra-Bold"/>
                <a:sym typeface="Montserrat Ultra-Bold"/>
              </a:rPr>
              <a:t>04</a:t>
            </a:r>
          </a:p>
        </p:txBody>
      </p:sp>
      <p:sp>
        <p:nvSpPr>
          <p:cNvPr name="TextBox 16" id="16"/>
          <p:cNvSpPr txBox="true"/>
          <p:nvPr/>
        </p:nvSpPr>
        <p:spPr>
          <a:xfrm rot="0">
            <a:off x="1899709" y="7520539"/>
            <a:ext cx="6543404" cy="1741731"/>
          </a:xfrm>
          <a:prstGeom prst="rect">
            <a:avLst/>
          </a:prstGeom>
        </p:spPr>
        <p:txBody>
          <a:bodyPr anchor="t" rtlCol="false" tIns="0" lIns="0" bIns="0" rIns="0">
            <a:spAutoFit/>
          </a:bodyPr>
          <a:lstStyle/>
          <a:p>
            <a:pPr algn="l">
              <a:lnSpc>
                <a:spcPts val="2816"/>
              </a:lnSpc>
            </a:pPr>
            <a:r>
              <a:rPr lang="en-US" sz="1776">
                <a:solidFill>
                  <a:srgbClr val="F9EEE7"/>
                </a:solidFill>
                <a:latin typeface="Montserrat"/>
                <a:ea typeface="Montserrat"/>
                <a:cs typeface="Montserrat"/>
                <a:sym typeface="Montserrat"/>
              </a:rPr>
              <a:t>Users</a:t>
            </a:r>
            <a:r>
              <a:rPr lang="en-US" sz="1776">
                <a:solidFill>
                  <a:srgbClr val="F9EEE7"/>
                </a:solidFill>
                <a:latin typeface="Montserrat"/>
                <a:ea typeface="Montserrat"/>
                <a:cs typeface="Montserrat"/>
                <a:sym typeface="Montserrat"/>
              </a:rPr>
              <a:t> can interact with the system through a graphical user interface (GUI) that displays current weather conditions, forecasts, and historical data. The interface is designed to </a:t>
            </a:r>
            <a:r>
              <a:rPr lang="en-US" sz="1776">
                <a:solidFill>
                  <a:srgbClr val="F9EEE7"/>
                </a:solidFill>
                <a:latin typeface="Montserrat"/>
                <a:ea typeface="Montserrat"/>
                <a:cs typeface="Montserrat"/>
                <a:sym typeface="Montserrat"/>
              </a:rPr>
              <a:t>be intuitive and user-friendly.</a:t>
            </a:r>
          </a:p>
          <a:p>
            <a:pPr algn="l">
              <a:lnSpc>
                <a:spcPts val="2816"/>
              </a:lnSpc>
            </a:pPr>
          </a:p>
        </p:txBody>
      </p:sp>
      <p:sp>
        <p:nvSpPr>
          <p:cNvPr name="TextBox 17" id="17"/>
          <p:cNvSpPr txBox="true"/>
          <p:nvPr/>
        </p:nvSpPr>
        <p:spPr>
          <a:xfrm rot="0">
            <a:off x="1899709" y="7105022"/>
            <a:ext cx="4465689" cy="356486"/>
          </a:xfrm>
          <a:prstGeom prst="rect">
            <a:avLst/>
          </a:prstGeom>
        </p:spPr>
        <p:txBody>
          <a:bodyPr anchor="t" rtlCol="false" tIns="0" lIns="0" bIns="0" rIns="0">
            <a:spAutoFit/>
          </a:bodyPr>
          <a:lstStyle/>
          <a:p>
            <a:pPr algn="l">
              <a:lnSpc>
                <a:spcPts val="2926"/>
              </a:lnSpc>
            </a:pPr>
            <a:r>
              <a:rPr lang="en-US" b="true" sz="2090">
                <a:solidFill>
                  <a:srgbClr val="F9EEE7"/>
                </a:solidFill>
                <a:latin typeface="Montserrat Bold"/>
                <a:ea typeface="Montserrat Bold"/>
                <a:cs typeface="Montserrat Bold"/>
                <a:sym typeface="Montserrat Bold"/>
              </a:rPr>
              <a:t>User Interface</a:t>
            </a:r>
          </a:p>
        </p:txBody>
      </p:sp>
      <p:sp>
        <p:nvSpPr>
          <p:cNvPr name="TextBox 18" id="18"/>
          <p:cNvSpPr txBox="true"/>
          <p:nvPr/>
        </p:nvSpPr>
        <p:spPr>
          <a:xfrm rot="0">
            <a:off x="1899709" y="5892213"/>
            <a:ext cx="1365737" cy="1126998"/>
          </a:xfrm>
          <a:prstGeom prst="rect">
            <a:avLst/>
          </a:prstGeom>
        </p:spPr>
        <p:txBody>
          <a:bodyPr anchor="t" rtlCol="false" tIns="0" lIns="0" bIns="0" rIns="0">
            <a:spAutoFit/>
          </a:bodyPr>
          <a:lstStyle/>
          <a:p>
            <a:pPr algn="l">
              <a:lnSpc>
                <a:spcPts val="9261"/>
              </a:lnSpc>
            </a:pPr>
            <a:r>
              <a:rPr lang="en-US" b="true" sz="6300">
                <a:solidFill>
                  <a:srgbClr val="EA9267"/>
                </a:solidFill>
                <a:latin typeface="Montserrat Ultra-Bold"/>
                <a:ea typeface="Montserrat Ultra-Bold"/>
                <a:cs typeface="Montserrat Ultra-Bold"/>
                <a:sym typeface="Montserrat Ultra-Bold"/>
              </a:rPr>
              <a:t>03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1105660">
            <a:off x="-1622350" y="8415563"/>
            <a:ext cx="11979038" cy="7127528"/>
          </a:xfrm>
          <a:custGeom>
            <a:avLst/>
            <a:gdLst/>
            <a:ahLst/>
            <a:cxnLst/>
            <a:rect r="r" b="b" t="t" l="l"/>
            <a:pathLst>
              <a:path h="7127528" w="11979038">
                <a:moveTo>
                  <a:pt x="0" y="0"/>
                </a:moveTo>
                <a:lnTo>
                  <a:pt x="11979039" y="0"/>
                </a:lnTo>
                <a:lnTo>
                  <a:pt x="11979039" y="7127527"/>
                </a:lnTo>
                <a:lnTo>
                  <a:pt x="0" y="71275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836296" y="3714365"/>
            <a:ext cx="4615409" cy="4203134"/>
            <a:chOff x="0" y="0"/>
            <a:chExt cx="1215581" cy="1106998"/>
          </a:xfrm>
        </p:grpSpPr>
        <p:sp>
          <p:nvSpPr>
            <p:cNvPr name="Freeform 4" id="4"/>
            <p:cNvSpPr/>
            <p:nvPr/>
          </p:nvSpPr>
          <p:spPr>
            <a:xfrm flipH="false" flipV="false" rot="0">
              <a:off x="0" y="0"/>
              <a:ext cx="1215581" cy="1106998"/>
            </a:xfrm>
            <a:custGeom>
              <a:avLst/>
              <a:gdLst/>
              <a:ahLst/>
              <a:cxnLst/>
              <a:rect r="r" b="b" t="t" l="l"/>
              <a:pathLst>
                <a:path h="1106998" w="1215581">
                  <a:moveTo>
                    <a:pt x="0" y="0"/>
                  </a:moveTo>
                  <a:lnTo>
                    <a:pt x="1215581" y="0"/>
                  </a:lnTo>
                  <a:lnTo>
                    <a:pt x="1215581" y="1106998"/>
                  </a:lnTo>
                  <a:lnTo>
                    <a:pt x="0" y="1106998"/>
                  </a:lnTo>
                  <a:close/>
                </a:path>
              </a:pathLst>
            </a:custGeom>
            <a:solidFill>
              <a:srgbClr val="000000">
                <a:alpha val="0"/>
              </a:srgbClr>
            </a:solidFill>
            <a:ln w="38100" cap="sq">
              <a:solidFill>
                <a:srgbClr val="EA9267"/>
              </a:solidFill>
              <a:prstDash val="solid"/>
              <a:miter/>
            </a:ln>
          </p:spPr>
        </p:sp>
        <p:sp>
          <p:nvSpPr>
            <p:cNvPr name="TextBox 5" id="5"/>
            <p:cNvSpPr txBox="true"/>
            <p:nvPr/>
          </p:nvSpPr>
          <p:spPr>
            <a:xfrm>
              <a:off x="0" y="-57150"/>
              <a:ext cx="1215581" cy="1164148"/>
            </a:xfrm>
            <a:prstGeom prst="rect">
              <a:avLst/>
            </a:prstGeom>
          </p:spPr>
          <p:txBody>
            <a:bodyPr anchor="ctr" rtlCol="false" tIns="50800" lIns="50800" bIns="50800" rIns="50800"/>
            <a:lstStyle/>
            <a:p>
              <a:pPr algn="ctr">
                <a:lnSpc>
                  <a:spcPts val="2926"/>
                </a:lnSpc>
              </a:pPr>
            </a:p>
          </p:txBody>
        </p:sp>
      </p:grpSp>
      <p:sp>
        <p:nvSpPr>
          <p:cNvPr name="Freeform 6" id="6"/>
          <p:cNvSpPr/>
          <p:nvPr/>
        </p:nvSpPr>
        <p:spPr>
          <a:xfrm flipH="true" flipV="false" rot="-978639">
            <a:off x="1608020" y="8527061"/>
            <a:ext cx="11979038" cy="7127528"/>
          </a:xfrm>
          <a:custGeom>
            <a:avLst/>
            <a:gdLst/>
            <a:ahLst/>
            <a:cxnLst/>
            <a:rect r="r" b="b" t="t" l="l"/>
            <a:pathLst>
              <a:path h="7127528" w="11979038">
                <a:moveTo>
                  <a:pt x="11979038" y="0"/>
                </a:moveTo>
                <a:lnTo>
                  <a:pt x="0" y="0"/>
                </a:lnTo>
                <a:lnTo>
                  <a:pt x="0" y="7127527"/>
                </a:lnTo>
                <a:lnTo>
                  <a:pt x="11979038" y="7127527"/>
                </a:lnTo>
                <a:lnTo>
                  <a:pt x="1197903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false" rot="-978639">
            <a:off x="7990915" y="8527061"/>
            <a:ext cx="11979038" cy="7127528"/>
          </a:xfrm>
          <a:custGeom>
            <a:avLst/>
            <a:gdLst/>
            <a:ahLst/>
            <a:cxnLst/>
            <a:rect r="r" b="b" t="t" l="l"/>
            <a:pathLst>
              <a:path h="7127528" w="11979038">
                <a:moveTo>
                  <a:pt x="11979038" y="0"/>
                </a:moveTo>
                <a:lnTo>
                  <a:pt x="0" y="0"/>
                </a:lnTo>
                <a:lnTo>
                  <a:pt x="0" y="7127527"/>
                </a:lnTo>
                <a:lnTo>
                  <a:pt x="11979038" y="7127527"/>
                </a:lnTo>
                <a:lnTo>
                  <a:pt x="1197903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2945369" y="966933"/>
            <a:ext cx="12397261" cy="737657"/>
          </a:xfrm>
          <a:prstGeom prst="rect">
            <a:avLst/>
          </a:prstGeom>
        </p:spPr>
        <p:txBody>
          <a:bodyPr anchor="t" rtlCol="false" tIns="0" lIns="0" bIns="0" rIns="0">
            <a:spAutoFit/>
          </a:bodyPr>
          <a:lstStyle/>
          <a:p>
            <a:pPr algn="ctr">
              <a:lnSpc>
                <a:spcPts val="6097"/>
              </a:lnSpc>
            </a:pPr>
            <a:r>
              <a:rPr lang="en-US" b="true" sz="4355" spc="169">
                <a:solidFill>
                  <a:srgbClr val="EA9267"/>
                </a:solidFill>
                <a:latin typeface="Montserrat Bold"/>
                <a:ea typeface="Montserrat Bold"/>
                <a:cs typeface="Montserrat Bold"/>
                <a:sym typeface="Montserrat Bold"/>
              </a:rPr>
              <a:t>FEATURES</a:t>
            </a:r>
          </a:p>
        </p:txBody>
      </p:sp>
      <p:sp>
        <p:nvSpPr>
          <p:cNvPr name="Freeform 9" id="9"/>
          <p:cNvSpPr/>
          <p:nvPr/>
        </p:nvSpPr>
        <p:spPr>
          <a:xfrm flipH="false" flipV="false" rot="-2620375">
            <a:off x="-3762979" y="-1231160"/>
            <a:ext cx="9100772" cy="4500528"/>
          </a:xfrm>
          <a:custGeom>
            <a:avLst/>
            <a:gdLst/>
            <a:ahLst/>
            <a:cxnLst/>
            <a:rect r="r" b="b" t="t" l="l"/>
            <a:pathLst>
              <a:path h="4500528" w="9100772">
                <a:moveTo>
                  <a:pt x="0" y="0"/>
                </a:moveTo>
                <a:lnTo>
                  <a:pt x="9100772" y="0"/>
                </a:lnTo>
                <a:lnTo>
                  <a:pt x="9100772" y="4500528"/>
                </a:lnTo>
                <a:lnTo>
                  <a:pt x="0" y="4500528"/>
                </a:lnTo>
                <a:lnTo>
                  <a:pt x="0" y="0"/>
                </a:lnTo>
                <a:close/>
              </a:path>
            </a:pathLst>
          </a:custGeom>
          <a:blipFill>
            <a:blip r:embed="rId4">
              <a:extLst>
                <a:ext uri="{96DAC541-7B7A-43D3-8B79-37D633B846F1}">
                  <asvg:svgBlip xmlns:asvg="http://schemas.microsoft.com/office/drawing/2016/SVG/main" r:embed="rId5"/>
                </a:ext>
              </a:extLst>
            </a:blip>
            <a:stretch>
              <a:fillRect l="0" t="0" r="-134" b="-129447"/>
            </a:stretch>
          </a:blipFill>
          <a:ln cap="sq">
            <a:noFill/>
            <a:prstDash val="solid"/>
            <a:miter/>
          </a:ln>
        </p:spPr>
      </p:sp>
      <p:sp>
        <p:nvSpPr>
          <p:cNvPr name="Freeform 10" id="10"/>
          <p:cNvSpPr/>
          <p:nvPr/>
        </p:nvSpPr>
        <p:spPr>
          <a:xfrm flipH="true" flipV="true" rot="-7611712">
            <a:off x="13654322" y="-945318"/>
            <a:ext cx="9100772" cy="4500528"/>
          </a:xfrm>
          <a:custGeom>
            <a:avLst/>
            <a:gdLst/>
            <a:ahLst/>
            <a:cxnLst/>
            <a:rect r="r" b="b" t="t" l="l"/>
            <a:pathLst>
              <a:path h="4500528" w="9100772">
                <a:moveTo>
                  <a:pt x="9100772" y="4500528"/>
                </a:moveTo>
                <a:lnTo>
                  <a:pt x="0" y="4500528"/>
                </a:lnTo>
                <a:lnTo>
                  <a:pt x="0" y="0"/>
                </a:lnTo>
                <a:lnTo>
                  <a:pt x="9100772" y="0"/>
                </a:lnTo>
                <a:lnTo>
                  <a:pt x="9100772" y="4500528"/>
                </a:lnTo>
                <a:close/>
              </a:path>
            </a:pathLst>
          </a:custGeom>
          <a:blipFill>
            <a:blip r:embed="rId4">
              <a:extLst>
                <a:ext uri="{96DAC541-7B7A-43D3-8B79-37D633B846F1}">
                  <asvg:svgBlip xmlns:asvg="http://schemas.microsoft.com/office/drawing/2016/SVG/main" r:embed="rId5"/>
                </a:ext>
              </a:extLst>
            </a:blip>
            <a:stretch>
              <a:fillRect l="0" t="0" r="-134" b="-129447"/>
            </a:stretch>
          </a:blipFill>
          <a:ln cap="sq">
            <a:noFill/>
            <a:prstDash val="solid"/>
            <a:miter/>
          </a:ln>
        </p:spPr>
      </p:sp>
      <p:sp>
        <p:nvSpPr>
          <p:cNvPr name="Freeform 11" id="11"/>
          <p:cNvSpPr/>
          <p:nvPr/>
        </p:nvSpPr>
        <p:spPr>
          <a:xfrm flipH="false" flipV="false" rot="-2700000">
            <a:off x="-3981711" y="-3578935"/>
            <a:ext cx="10020822" cy="8229600"/>
          </a:xfrm>
          <a:custGeom>
            <a:avLst/>
            <a:gdLst/>
            <a:ahLst/>
            <a:cxnLst/>
            <a:rect r="r" b="b" t="t" l="l"/>
            <a:pathLst>
              <a:path h="8229600" w="10020822">
                <a:moveTo>
                  <a:pt x="0" y="0"/>
                </a:moveTo>
                <a:lnTo>
                  <a:pt x="10020822" y="0"/>
                </a:lnTo>
                <a:lnTo>
                  <a:pt x="10020822" y="8229600"/>
                </a:lnTo>
                <a:lnTo>
                  <a:pt x="0" y="8229600"/>
                </a:lnTo>
                <a:lnTo>
                  <a:pt x="0" y="0"/>
                </a:lnTo>
                <a:close/>
              </a:path>
            </a:pathLst>
          </a:custGeom>
          <a:blipFill>
            <a:blip r:embed="rId6"/>
            <a:stretch>
              <a:fillRect l="0" t="0" r="0" b="0"/>
            </a:stretch>
          </a:blipFill>
        </p:spPr>
      </p:sp>
      <p:sp>
        <p:nvSpPr>
          <p:cNvPr name="Freeform 12" id="12"/>
          <p:cNvSpPr/>
          <p:nvPr/>
        </p:nvSpPr>
        <p:spPr>
          <a:xfrm flipH="false" flipV="false" rot="0">
            <a:off x="15140613" y="6072317"/>
            <a:ext cx="4925747" cy="5425330"/>
          </a:xfrm>
          <a:custGeom>
            <a:avLst/>
            <a:gdLst/>
            <a:ahLst/>
            <a:cxnLst/>
            <a:rect r="r" b="b" t="t" l="l"/>
            <a:pathLst>
              <a:path h="5425330" w="4925747">
                <a:moveTo>
                  <a:pt x="0" y="0"/>
                </a:moveTo>
                <a:lnTo>
                  <a:pt x="4925748" y="0"/>
                </a:lnTo>
                <a:lnTo>
                  <a:pt x="4925748" y="5425330"/>
                </a:lnTo>
                <a:lnTo>
                  <a:pt x="0" y="5425330"/>
                </a:lnTo>
                <a:lnTo>
                  <a:pt x="0" y="0"/>
                </a:lnTo>
                <a:close/>
              </a:path>
            </a:pathLst>
          </a:custGeom>
          <a:blipFill>
            <a:blip r:embed="rId7"/>
            <a:stretch>
              <a:fillRect l="0" t="0" r="0" b="0"/>
            </a:stretch>
          </a:blipFill>
        </p:spPr>
      </p:sp>
      <p:sp>
        <p:nvSpPr>
          <p:cNvPr name="AutoShape 13" id="13"/>
          <p:cNvSpPr/>
          <p:nvPr/>
        </p:nvSpPr>
        <p:spPr>
          <a:xfrm>
            <a:off x="8569989" y="6072317"/>
            <a:ext cx="1148022" cy="0"/>
          </a:xfrm>
          <a:prstGeom prst="line">
            <a:avLst/>
          </a:prstGeom>
          <a:ln cap="flat" w="9525">
            <a:solidFill>
              <a:srgbClr val="FFFFFF"/>
            </a:solidFill>
            <a:prstDash val="solid"/>
            <a:headEnd type="none" len="sm" w="sm"/>
            <a:tailEnd type="none" len="sm" w="sm"/>
          </a:ln>
        </p:spPr>
      </p:sp>
      <p:grpSp>
        <p:nvGrpSpPr>
          <p:cNvPr name="Group 14" id="14"/>
          <p:cNvGrpSpPr/>
          <p:nvPr/>
        </p:nvGrpSpPr>
        <p:grpSpPr>
          <a:xfrm rot="0">
            <a:off x="1890839" y="3714365"/>
            <a:ext cx="4615409" cy="4203134"/>
            <a:chOff x="0" y="0"/>
            <a:chExt cx="1215581" cy="1106998"/>
          </a:xfrm>
        </p:grpSpPr>
        <p:sp>
          <p:nvSpPr>
            <p:cNvPr name="Freeform 15" id="15"/>
            <p:cNvSpPr/>
            <p:nvPr/>
          </p:nvSpPr>
          <p:spPr>
            <a:xfrm flipH="false" flipV="false" rot="0">
              <a:off x="0" y="0"/>
              <a:ext cx="1215581" cy="1106998"/>
            </a:xfrm>
            <a:custGeom>
              <a:avLst/>
              <a:gdLst/>
              <a:ahLst/>
              <a:cxnLst/>
              <a:rect r="r" b="b" t="t" l="l"/>
              <a:pathLst>
                <a:path h="1106998" w="1215581">
                  <a:moveTo>
                    <a:pt x="0" y="0"/>
                  </a:moveTo>
                  <a:lnTo>
                    <a:pt x="1215581" y="0"/>
                  </a:lnTo>
                  <a:lnTo>
                    <a:pt x="1215581" y="1106998"/>
                  </a:lnTo>
                  <a:lnTo>
                    <a:pt x="0" y="1106998"/>
                  </a:lnTo>
                  <a:close/>
                </a:path>
              </a:pathLst>
            </a:custGeom>
            <a:solidFill>
              <a:srgbClr val="000000">
                <a:alpha val="0"/>
              </a:srgbClr>
            </a:solidFill>
            <a:ln w="38100" cap="sq">
              <a:solidFill>
                <a:srgbClr val="EA9267"/>
              </a:solidFill>
              <a:prstDash val="solid"/>
              <a:miter/>
            </a:ln>
          </p:spPr>
        </p:sp>
        <p:sp>
          <p:nvSpPr>
            <p:cNvPr name="TextBox 16" id="16"/>
            <p:cNvSpPr txBox="true"/>
            <p:nvPr/>
          </p:nvSpPr>
          <p:spPr>
            <a:xfrm>
              <a:off x="0" y="-57150"/>
              <a:ext cx="1215581" cy="1164148"/>
            </a:xfrm>
            <a:prstGeom prst="rect">
              <a:avLst/>
            </a:prstGeom>
          </p:spPr>
          <p:txBody>
            <a:bodyPr anchor="ctr" rtlCol="false" tIns="50800" lIns="50800" bIns="50800" rIns="50800"/>
            <a:lstStyle/>
            <a:p>
              <a:pPr algn="ctr">
                <a:lnSpc>
                  <a:spcPts val="2926"/>
                </a:lnSpc>
              </a:pPr>
            </a:p>
          </p:txBody>
        </p:sp>
      </p:grpSp>
      <p:sp>
        <p:nvSpPr>
          <p:cNvPr name="AutoShape 17" id="17"/>
          <p:cNvSpPr/>
          <p:nvPr/>
        </p:nvSpPr>
        <p:spPr>
          <a:xfrm>
            <a:off x="3624533" y="6072317"/>
            <a:ext cx="1148022" cy="0"/>
          </a:xfrm>
          <a:prstGeom prst="line">
            <a:avLst/>
          </a:prstGeom>
          <a:ln cap="flat" w="9525">
            <a:solidFill>
              <a:srgbClr val="FFFFFF"/>
            </a:solidFill>
            <a:prstDash val="solid"/>
            <a:headEnd type="none" len="sm" w="sm"/>
            <a:tailEnd type="none" len="sm" w="sm"/>
          </a:ln>
        </p:spPr>
      </p:sp>
      <p:sp>
        <p:nvSpPr>
          <p:cNvPr name="TextBox 18" id="18"/>
          <p:cNvSpPr txBox="true"/>
          <p:nvPr/>
        </p:nvSpPr>
        <p:spPr>
          <a:xfrm rot="0">
            <a:off x="2309454" y="6317443"/>
            <a:ext cx="3778179" cy="1033249"/>
          </a:xfrm>
          <a:prstGeom prst="rect">
            <a:avLst/>
          </a:prstGeom>
        </p:spPr>
        <p:txBody>
          <a:bodyPr anchor="t" rtlCol="false" tIns="0" lIns="0" bIns="0" rIns="0">
            <a:spAutoFit/>
          </a:bodyPr>
          <a:lstStyle/>
          <a:p>
            <a:pPr algn="ctr">
              <a:lnSpc>
                <a:spcPts val="2820"/>
              </a:lnSpc>
            </a:pPr>
            <a:r>
              <a:rPr lang="en-US" sz="1630">
                <a:solidFill>
                  <a:srgbClr val="F9EEE7"/>
                </a:solidFill>
                <a:latin typeface="Montserrat"/>
                <a:ea typeface="Montserrat"/>
                <a:cs typeface="Montserrat"/>
                <a:sym typeface="Montserrat"/>
              </a:rPr>
              <a:t>Users receive live updates on weather conditions in their specified locations</a:t>
            </a:r>
          </a:p>
        </p:txBody>
      </p:sp>
      <p:sp>
        <p:nvSpPr>
          <p:cNvPr name="TextBox 19" id="19"/>
          <p:cNvSpPr txBox="true"/>
          <p:nvPr/>
        </p:nvSpPr>
        <p:spPr>
          <a:xfrm rot="0">
            <a:off x="2445792" y="5126342"/>
            <a:ext cx="3505503" cy="689546"/>
          </a:xfrm>
          <a:prstGeom prst="rect">
            <a:avLst/>
          </a:prstGeom>
        </p:spPr>
        <p:txBody>
          <a:bodyPr anchor="t" rtlCol="false" tIns="0" lIns="0" bIns="0" rIns="0">
            <a:spAutoFit/>
          </a:bodyPr>
          <a:lstStyle/>
          <a:p>
            <a:pPr algn="ctr">
              <a:lnSpc>
                <a:spcPts val="2778"/>
              </a:lnSpc>
            </a:pPr>
            <a:r>
              <a:rPr lang="en-US" b="true" sz="1840" spc="93">
                <a:solidFill>
                  <a:srgbClr val="F7F3F2"/>
                </a:solidFill>
                <a:latin typeface="Montserrat Bold"/>
                <a:ea typeface="Montserrat Bold"/>
                <a:cs typeface="Montserrat Bold"/>
                <a:sym typeface="Montserrat Bold"/>
              </a:rPr>
              <a:t>REAL-TIME WEATHER UPDATES</a:t>
            </a:r>
          </a:p>
        </p:txBody>
      </p:sp>
      <p:sp>
        <p:nvSpPr>
          <p:cNvPr name="TextBox 20" id="20"/>
          <p:cNvSpPr txBox="true"/>
          <p:nvPr/>
        </p:nvSpPr>
        <p:spPr>
          <a:xfrm rot="0">
            <a:off x="3406818" y="3877166"/>
            <a:ext cx="1583451" cy="1103254"/>
          </a:xfrm>
          <a:prstGeom prst="rect">
            <a:avLst/>
          </a:prstGeom>
        </p:spPr>
        <p:txBody>
          <a:bodyPr anchor="t" rtlCol="false" tIns="0" lIns="0" bIns="0" rIns="0">
            <a:spAutoFit/>
          </a:bodyPr>
          <a:lstStyle/>
          <a:p>
            <a:pPr algn="ctr">
              <a:lnSpc>
                <a:spcPts val="9255"/>
              </a:lnSpc>
            </a:pPr>
            <a:r>
              <a:rPr lang="en-US" b="true" sz="6296">
                <a:solidFill>
                  <a:srgbClr val="EA9267"/>
                </a:solidFill>
                <a:latin typeface="Montserrat Ultra-Bold"/>
                <a:ea typeface="Montserrat Ultra-Bold"/>
                <a:cs typeface="Montserrat Ultra-Bold"/>
                <a:sym typeface="Montserrat Ultra-Bold"/>
              </a:rPr>
              <a:t>01</a:t>
            </a:r>
          </a:p>
        </p:txBody>
      </p:sp>
      <p:grpSp>
        <p:nvGrpSpPr>
          <p:cNvPr name="Group 21" id="21"/>
          <p:cNvGrpSpPr/>
          <p:nvPr/>
        </p:nvGrpSpPr>
        <p:grpSpPr>
          <a:xfrm rot="0">
            <a:off x="11781752" y="3714365"/>
            <a:ext cx="4615409" cy="4203134"/>
            <a:chOff x="0" y="0"/>
            <a:chExt cx="1215581" cy="1106998"/>
          </a:xfrm>
        </p:grpSpPr>
        <p:sp>
          <p:nvSpPr>
            <p:cNvPr name="Freeform 22" id="22"/>
            <p:cNvSpPr/>
            <p:nvPr/>
          </p:nvSpPr>
          <p:spPr>
            <a:xfrm flipH="false" flipV="false" rot="0">
              <a:off x="0" y="0"/>
              <a:ext cx="1215581" cy="1106998"/>
            </a:xfrm>
            <a:custGeom>
              <a:avLst/>
              <a:gdLst/>
              <a:ahLst/>
              <a:cxnLst/>
              <a:rect r="r" b="b" t="t" l="l"/>
              <a:pathLst>
                <a:path h="1106998" w="1215581">
                  <a:moveTo>
                    <a:pt x="0" y="0"/>
                  </a:moveTo>
                  <a:lnTo>
                    <a:pt x="1215581" y="0"/>
                  </a:lnTo>
                  <a:lnTo>
                    <a:pt x="1215581" y="1106998"/>
                  </a:lnTo>
                  <a:lnTo>
                    <a:pt x="0" y="1106998"/>
                  </a:lnTo>
                  <a:close/>
                </a:path>
              </a:pathLst>
            </a:custGeom>
            <a:solidFill>
              <a:srgbClr val="000000">
                <a:alpha val="0"/>
              </a:srgbClr>
            </a:solidFill>
            <a:ln w="38100" cap="sq">
              <a:solidFill>
                <a:srgbClr val="EA9267"/>
              </a:solidFill>
              <a:prstDash val="solid"/>
              <a:miter/>
            </a:ln>
          </p:spPr>
        </p:sp>
        <p:sp>
          <p:nvSpPr>
            <p:cNvPr name="TextBox 23" id="23"/>
            <p:cNvSpPr txBox="true"/>
            <p:nvPr/>
          </p:nvSpPr>
          <p:spPr>
            <a:xfrm>
              <a:off x="0" y="-57150"/>
              <a:ext cx="1215581" cy="1164148"/>
            </a:xfrm>
            <a:prstGeom prst="rect">
              <a:avLst/>
            </a:prstGeom>
          </p:spPr>
          <p:txBody>
            <a:bodyPr anchor="ctr" rtlCol="false" tIns="50800" lIns="50800" bIns="50800" rIns="50800"/>
            <a:lstStyle/>
            <a:p>
              <a:pPr algn="ctr">
                <a:lnSpc>
                  <a:spcPts val="2926"/>
                </a:lnSpc>
              </a:pPr>
            </a:p>
          </p:txBody>
        </p:sp>
      </p:grpSp>
      <p:sp>
        <p:nvSpPr>
          <p:cNvPr name="AutoShape 24" id="24"/>
          <p:cNvSpPr/>
          <p:nvPr/>
        </p:nvSpPr>
        <p:spPr>
          <a:xfrm>
            <a:off x="13551272" y="6072317"/>
            <a:ext cx="1076368" cy="0"/>
          </a:xfrm>
          <a:prstGeom prst="line">
            <a:avLst/>
          </a:prstGeom>
          <a:ln cap="flat" w="9525">
            <a:solidFill>
              <a:srgbClr val="FFFFFF"/>
            </a:solidFill>
            <a:prstDash val="solid"/>
            <a:headEnd type="none" len="sm" w="sm"/>
            <a:tailEnd type="none" len="sm" w="sm"/>
          </a:ln>
        </p:spPr>
      </p:sp>
      <p:sp>
        <p:nvSpPr>
          <p:cNvPr name="TextBox 25" id="25"/>
          <p:cNvSpPr txBox="true"/>
          <p:nvPr/>
        </p:nvSpPr>
        <p:spPr>
          <a:xfrm rot="0">
            <a:off x="12007936" y="6317443"/>
            <a:ext cx="4163041" cy="1385674"/>
          </a:xfrm>
          <a:prstGeom prst="rect">
            <a:avLst/>
          </a:prstGeom>
        </p:spPr>
        <p:txBody>
          <a:bodyPr anchor="t" rtlCol="false" tIns="0" lIns="0" bIns="0" rIns="0">
            <a:spAutoFit/>
          </a:bodyPr>
          <a:lstStyle/>
          <a:p>
            <a:pPr algn="ctr">
              <a:lnSpc>
                <a:spcPts val="2820"/>
              </a:lnSpc>
            </a:pPr>
            <a:r>
              <a:rPr lang="en-US" sz="1630">
                <a:solidFill>
                  <a:srgbClr val="F9EEE7"/>
                </a:solidFill>
                <a:latin typeface="Montserrat"/>
                <a:ea typeface="Montserrat"/>
                <a:cs typeface="Montserrat"/>
                <a:sym typeface="Montserrat"/>
              </a:rPr>
              <a:t>The system provides access to historical weather data, allowing users to analyze tre</a:t>
            </a:r>
            <a:r>
              <a:rPr lang="en-US" sz="1630">
                <a:solidFill>
                  <a:srgbClr val="F9EEE7"/>
                </a:solidFill>
                <a:latin typeface="Montserrat"/>
                <a:ea typeface="Montserrat"/>
                <a:cs typeface="Montserrat"/>
                <a:sym typeface="Montserrat"/>
              </a:rPr>
              <a:t>nds over time.</a:t>
            </a:r>
          </a:p>
          <a:p>
            <a:pPr algn="ctr">
              <a:lnSpc>
                <a:spcPts val="2820"/>
              </a:lnSpc>
            </a:pPr>
          </a:p>
        </p:txBody>
      </p:sp>
      <p:sp>
        <p:nvSpPr>
          <p:cNvPr name="TextBox 26" id="26"/>
          <p:cNvSpPr txBox="true"/>
          <p:nvPr/>
        </p:nvSpPr>
        <p:spPr>
          <a:xfrm rot="0">
            <a:off x="12282276" y="5126342"/>
            <a:ext cx="3614360" cy="689546"/>
          </a:xfrm>
          <a:prstGeom prst="rect">
            <a:avLst/>
          </a:prstGeom>
        </p:spPr>
        <p:txBody>
          <a:bodyPr anchor="t" rtlCol="false" tIns="0" lIns="0" bIns="0" rIns="0">
            <a:spAutoFit/>
          </a:bodyPr>
          <a:lstStyle/>
          <a:p>
            <a:pPr algn="ctr">
              <a:lnSpc>
                <a:spcPts val="2778"/>
              </a:lnSpc>
            </a:pPr>
            <a:r>
              <a:rPr lang="en-US" b="true" sz="1840" spc="93">
                <a:solidFill>
                  <a:srgbClr val="F7F3F2"/>
                </a:solidFill>
                <a:latin typeface="Montserrat Bold"/>
                <a:ea typeface="Montserrat Bold"/>
                <a:cs typeface="Montserrat Bold"/>
                <a:sym typeface="Montserrat Bold"/>
              </a:rPr>
              <a:t>HISTORICAL DATA ANALYSIS</a:t>
            </a:r>
          </a:p>
        </p:txBody>
      </p:sp>
      <p:sp>
        <p:nvSpPr>
          <p:cNvPr name="TextBox 27" id="27"/>
          <p:cNvSpPr txBox="true"/>
          <p:nvPr/>
        </p:nvSpPr>
        <p:spPr>
          <a:xfrm rot="0">
            <a:off x="13251915" y="3896216"/>
            <a:ext cx="1675082" cy="1026045"/>
          </a:xfrm>
          <a:prstGeom prst="rect">
            <a:avLst/>
          </a:prstGeom>
        </p:spPr>
        <p:txBody>
          <a:bodyPr anchor="t" rtlCol="false" tIns="0" lIns="0" bIns="0" rIns="0">
            <a:spAutoFit/>
          </a:bodyPr>
          <a:lstStyle/>
          <a:p>
            <a:pPr algn="ctr">
              <a:lnSpc>
                <a:spcPts val="8677"/>
              </a:lnSpc>
            </a:pPr>
            <a:r>
              <a:rPr lang="en-US" b="true" sz="5903">
                <a:solidFill>
                  <a:srgbClr val="EA9267"/>
                </a:solidFill>
                <a:latin typeface="Montserrat Ultra-Bold"/>
                <a:ea typeface="Montserrat Ultra-Bold"/>
                <a:cs typeface="Montserrat Ultra-Bold"/>
                <a:sym typeface="Montserrat Ultra-Bold"/>
              </a:rPr>
              <a:t>03</a:t>
            </a:r>
          </a:p>
        </p:txBody>
      </p:sp>
      <p:sp>
        <p:nvSpPr>
          <p:cNvPr name="TextBox 28" id="28"/>
          <p:cNvSpPr txBox="true"/>
          <p:nvPr/>
        </p:nvSpPr>
        <p:spPr>
          <a:xfrm rot="0">
            <a:off x="7208782" y="5126342"/>
            <a:ext cx="3870437" cy="689546"/>
          </a:xfrm>
          <a:prstGeom prst="rect">
            <a:avLst/>
          </a:prstGeom>
        </p:spPr>
        <p:txBody>
          <a:bodyPr anchor="t" rtlCol="false" tIns="0" lIns="0" bIns="0" rIns="0">
            <a:spAutoFit/>
          </a:bodyPr>
          <a:lstStyle/>
          <a:p>
            <a:pPr algn="ctr">
              <a:lnSpc>
                <a:spcPts val="2778"/>
              </a:lnSpc>
            </a:pPr>
            <a:r>
              <a:rPr lang="en-US" b="true" sz="1840" spc="93">
                <a:solidFill>
                  <a:srgbClr val="F7F3F2"/>
                </a:solidFill>
                <a:latin typeface="Montserrat Bold"/>
                <a:ea typeface="Montserrat Bold"/>
                <a:cs typeface="Montserrat Bold"/>
                <a:sym typeface="Montserrat Bold"/>
              </a:rPr>
              <a:t>CUSTOMIZABLE PREFERENCES</a:t>
            </a:r>
          </a:p>
        </p:txBody>
      </p:sp>
      <p:sp>
        <p:nvSpPr>
          <p:cNvPr name="TextBox 29" id="29"/>
          <p:cNvSpPr txBox="true"/>
          <p:nvPr/>
        </p:nvSpPr>
        <p:spPr>
          <a:xfrm rot="0">
            <a:off x="7106974" y="6317443"/>
            <a:ext cx="4069124" cy="1385674"/>
          </a:xfrm>
          <a:prstGeom prst="rect">
            <a:avLst/>
          </a:prstGeom>
        </p:spPr>
        <p:txBody>
          <a:bodyPr anchor="t" rtlCol="false" tIns="0" lIns="0" bIns="0" rIns="0">
            <a:spAutoFit/>
          </a:bodyPr>
          <a:lstStyle/>
          <a:p>
            <a:pPr algn="ctr">
              <a:lnSpc>
                <a:spcPts val="2820"/>
              </a:lnSpc>
            </a:pPr>
            <a:r>
              <a:rPr lang="en-US" sz="1630">
                <a:solidFill>
                  <a:srgbClr val="F9EEE7"/>
                </a:solidFill>
                <a:latin typeface="Montserrat"/>
                <a:ea typeface="Montserrat"/>
                <a:cs typeface="Montserrat"/>
                <a:sym typeface="Montserrat"/>
              </a:rPr>
              <a:t>Users can set preferences for the types of weather data they wish to monitor and</a:t>
            </a:r>
            <a:r>
              <a:rPr lang="en-US" sz="1630">
                <a:solidFill>
                  <a:srgbClr val="F9EEE7"/>
                </a:solidFill>
                <a:latin typeface="Montserrat"/>
                <a:ea typeface="Montserrat"/>
                <a:cs typeface="Montserrat"/>
                <a:sym typeface="Montserrat"/>
              </a:rPr>
              <a:t> receive notifications for.</a:t>
            </a:r>
          </a:p>
          <a:p>
            <a:pPr algn="ctr">
              <a:lnSpc>
                <a:spcPts val="2820"/>
              </a:lnSpc>
            </a:pPr>
          </a:p>
        </p:txBody>
      </p:sp>
      <p:sp>
        <p:nvSpPr>
          <p:cNvPr name="TextBox 30" id="30"/>
          <p:cNvSpPr txBox="true"/>
          <p:nvPr/>
        </p:nvSpPr>
        <p:spPr>
          <a:xfrm rot="0">
            <a:off x="8461132" y="3877166"/>
            <a:ext cx="1365737" cy="1103254"/>
          </a:xfrm>
          <a:prstGeom prst="rect">
            <a:avLst/>
          </a:prstGeom>
        </p:spPr>
        <p:txBody>
          <a:bodyPr anchor="t" rtlCol="false" tIns="0" lIns="0" bIns="0" rIns="0">
            <a:spAutoFit/>
          </a:bodyPr>
          <a:lstStyle/>
          <a:p>
            <a:pPr algn="ctr">
              <a:lnSpc>
                <a:spcPts val="9255"/>
              </a:lnSpc>
            </a:pPr>
            <a:r>
              <a:rPr lang="en-US" b="true" sz="6296">
                <a:solidFill>
                  <a:srgbClr val="EA9267"/>
                </a:solidFill>
                <a:latin typeface="Montserrat Ultra-Bold"/>
                <a:ea typeface="Montserrat Ultra-Bold"/>
                <a:cs typeface="Montserrat Ultra-Bold"/>
                <a:sym typeface="Montserrat Ultra-Bold"/>
              </a:rPr>
              <a:t>02</a:t>
            </a:r>
          </a:p>
        </p:txBody>
      </p:sp>
      <p:sp>
        <p:nvSpPr>
          <p:cNvPr name="AutoShape 31" id="31"/>
          <p:cNvSpPr/>
          <p:nvPr/>
        </p:nvSpPr>
        <p:spPr>
          <a:xfrm>
            <a:off x="7917277" y="1980815"/>
            <a:ext cx="2453446" cy="0"/>
          </a:xfrm>
          <a:prstGeom prst="line">
            <a:avLst/>
          </a:prstGeom>
          <a:ln cap="flat" w="19050">
            <a:solidFill>
              <a:srgbClr val="EA9267"/>
            </a:solidFill>
            <a:prstDash val="solid"/>
            <a:headEnd type="none" len="sm" w="sm"/>
            <a:tailEnd type="none" len="sm" w="sm"/>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0">
            <a:off x="12544040" y="5143500"/>
            <a:ext cx="8402894" cy="8136802"/>
          </a:xfrm>
          <a:custGeom>
            <a:avLst/>
            <a:gdLst/>
            <a:ahLst/>
            <a:cxnLst/>
            <a:rect r="r" b="b" t="t" l="l"/>
            <a:pathLst>
              <a:path h="8136802" w="8402894">
                <a:moveTo>
                  <a:pt x="0" y="0"/>
                </a:moveTo>
                <a:lnTo>
                  <a:pt x="8402893" y="0"/>
                </a:lnTo>
                <a:lnTo>
                  <a:pt x="8402893" y="8136802"/>
                </a:lnTo>
                <a:lnTo>
                  <a:pt x="0" y="81368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7254801">
            <a:off x="-3765228" y="-2701660"/>
            <a:ext cx="8244687" cy="8705345"/>
          </a:xfrm>
          <a:custGeom>
            <a:avLst/>
            <a:gdLst/>
            <a:ahLst/>
            <a:cxnLst/>
            <a:rect r="r" b="b" t="t" l="l"/>
            <a:pathLst>
              <a:path h="8705345" w="8244687">
                <a:moveTo>
                  <a:pt x="0" y="0"/>
                </a:moveTo>
                <a:lnTo>
                  <a:pt x="8244688" y="0"/>
                </a:lnTo>
                <a:lnTo>
                  <a:pt x="8244688" y="8705345"/>
                </a:lnTo>
                <a:lnTo>
                  <a:pt x="0" y="87053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4" id="4"/>
          <p:cNvSpPr txBox="true"/>
          <p:nvPr/>
        </p:nvSpPr>
        <p:spPr>
          <a:xfrm rot="0">
            <a:off x="2972025" y="740916"/>
            <a:ext cx="12343950" cy="677192"/>
          </a:xfrm>
          <a:prstGeom prst="rect">
            <a:avLst/>
          </a:prstGeom>
        </p:spPr>
        <p:txBody>
          <a:bodyPr anchor="t" rtlCol="false" tIns="0" lIns="0" bIns="0" rIns="0">
            <a:spAutoFit/>
          </a:bodyPr>
          <a:lstStyle/>
          <a:p>
            <a:pPr algn="ctr">
              <a:lnSpc>
                <a:spcPts val="5444"/>
              </a:lnSpc>
            </a:pPr>
            <a:r>
              <a:rPr lang="en-US" b="true" sz="4355" spc="169">
                <a:solidFill>
                  <a:srgbClr val="EA9267"/>
                </a:solidFill>
                <a:latin typeface="Montserrat Bold"/>
                <a:ea typeface="Montserrat Bold"/>
                <a:cs typeface="Montserrat Bold"/>
                <a:sym typeface="Montserrat Bold"/>
              </a:rPr>
              <a:t>DESIGN PATTERNS</a:t>
            </a:r>
          </a:p>
        </p:txBody>
      </p:sp>
      <p:sp>
        <p:nvSpPr>
          <p:cNvPr name="Freeform 5" id="5"/>
          <p:cNvSpPr/>
          <p:nvPr/>
        </p:nvSpPr>
        <p:spPr>
          <a:xfrm flipH="false" flipV="false" rot="-6542036">
            <a:off x="10620429" y="-5270079"/>
            <a:ext cx="17568642" cy="13052037"/>
          </a:xfrm>
          <a:custGeom>
            <a:avLst/>
            <a:gdLst/>
            <a:ahLst/>
            <a:cxnLst/>
            <a:rect r="r" b="b" t="t" l="l"/>
            <a:pathLst>
              <a:path h="13052037" w="17568642">
                <a:moveTo>
                  <a:pt x="0" y="0"/>
                </a:moveTo>
                <a:lnTo>
                  <a:pt x="17568642" y="0"/>
                </a:lnTo>
                <a:lnTo>
                  <a:pt x="17568642" y="13052037"/>
                </a:lnTo>
                <a:lnTo>
                  <a:pt x="0" y="13052037"/>
                </a:lnTo>
                <a:lnTo>
                  <a:pt x="0" y="0"/>
                </a:lnTo>
                <a:close/>
              </a:path>
            </a:pathLst>
          </a:custGeom>
          <a:blipFill>
            <a:blip r:embed="rId6"/>
            <a:stretch>
              <a:fillRect l="0" t="0" r="0" b="0"/>
            </a:stretch>
          </a:blipFill>
        </p:spPr>
      </p:sp>
      <p:sp>
        <p:nvSpPr>
          <p:cNvPr name="AutoShape 6" id="6"/>
          <p:cNvSpPr/>
          <p:nvPr/>
        </p:nvSpPr>
        <p:spPr>
          <a:xfrm flipV="true">
            <a:off x="5530741" y="4964182"/>
            <a:ext cx="1105098" cy="0"/>
          </a:xfrm>
          <a:prstGeom prst="line">
            <a:avLst/>
          </a:prstGeom>
          <a:ln cap="flat" w="9525">
            <a:solidFill>
              <a:srgbClr val="FFFFFF"/>
            </a:solidFill>
            <a:prstDash val="solid"/>
            <a:headEnd type="none" len="sm" w="sm"/>
            <a:tailEnd type="none" len="sm" w="sm"/>
          </a:ln>
        </p:spPr>
      </p:sp>
      <p:sp>
        <p:nvSpPr>
          <p:cNvPr name="TextBox 7" id="7"/>
          <p:cNvSpPr txBox="true"/>
          <p:nvPr/>
        </p:nvSpPr>
        <p:spPr>
          <a:xfrm rot="0">
            <a:off x="4462695" y="3553603"/>
            <a:ext cx="3241190" cy="986185"/>
          </a:xfrm>
          <a:prstGeom prst="rect">
            <a:avLst/>
          </a:prstGeom>
        </p:spPr>
        <p:txBody>
          <a:bodyPr anchor="t" rtlCol="false" tIns="0" lIns="0" bIns="0" rIns="0">
            <a:spAutoFit/>
          </a:bodyPr>
          <a:lstStyle/>
          <a:p>
            <a:pPr algn="ctr" marL="0" indent="0" lvl="0">
              <a:lnSpc>
                <a:spcPts val="4032"/>
              </a:lnSpc>
              <a:spcBef>
                <a:spcPct val="0"/>
              </a:spcBef>
            </a:pPr>
            <a:r>
              <a:rPr lang="en-US" b="true" sz="2670" spc="125">
                <a:solidFill>
                  <a:srgbClr val="FFFFFF"/>
                </a:solidFill>
                <a:latin typeface="Montserrat Bold"/>
                <a:ea typeface="Montserrat Bold"/>
                <a:cs typeface="Montserrat Bold"/>
                <a:sym typeface="Montserrat Bold"/>
              </a:rPr>
              <a:t>SINGLETON PATTERN</a:t>
            </a:r>
          </a:p>
        </p:txBody>
      </p:sp>
      <p:sp>
        <p:nvSpPr>
          <p:cNvPr name="TextBox 8" id="8"/>
          <p:cNvSpPr txBox="true"/>
          <p:nvPr/>
        </p:nvSpPr>
        <p:spPr>
          <a:xfrm rot="0">
            <a:off x="5565590" y="2392047"/>
            <a:ext cx="2140498" cy="833867"/>
          </a:xfrm>
          <a:prstGeom prst="rect">
            <a:avLst/>
          </a:prstGeom>
        </p:spPr>
        <p:txBody>
          <a:bodyPr anchor="t" rtlCol="false" tIns="0" lIns="0" bIns="0" rIns="0">
            <a:spAutoFit/>
          </a:bodyPr>
          <a:lstStyle/>
          <a:p>
            <a:pPr algn="l">
              <a:lnSpc>
                <a:spcPts val="6993"/>
              </a:lnSpc>
            </a:pPr>
            <a:r>
              <a:rPr lang="en-US" b="true" sz="4757">
                <a:solidFill>
                  <a:srgbClr val="EA9267"/>
                </a:solidFill>
                <a:latin typeface="Montserrat Ultra-Bold"/>
                <a:ea typeface="Montserrat Ultra-Bold"/>
                <a:cs typeface="Montserrat Ultra-Bold"/>
                <a:sym typeface="Montserrat Ultra-Bold"/>
              </a:rPr>
              <a:t>01</a:t>
            </a:r>
          </a:p>
        </p:txBody>
      </p:sp>
      <p:sp>
        <p:nvSpPr>
          <p:cNvPr name="AutoShape 9" id="9"/>
          <p:cNvSpPr/>
          <p:nvPr/>
        </p:nvSpPr>
        <p:spPr>
          <a:xfrm flipV="true">
            <a:off x="11652161" y="5062912"/>
            <a:ext cx="1105098" cy="0"/>
          </a:xfrm>
          <a:prstGeom prst="line">
            <a:avLst/>
          </a:prstGeom>
          <a:ln cap="flat" w="9525">
            <a:solidFill>
              <a:srgbClr val="FFFFFF"/>
            </a:solidFill>
            <a:prstDash val="solid"/>
            <a:headEnd type="none" len="sm" w="sm"/>
            <a:tailEnd type="none" len="sm" w="sm"/>
          </a:ln>
        </p:spPr>
      </p:sp>
      <p:sp>
        <p:nvSpPr>
          <p:cNvPr name="TextBox 10" id="10"/>
          <p:cNvSpPr txBox="true"/>
          <p:nvPr/>
        </p:nvSpPr>
        <p:spPr>
          <a:xfrm rot="0">
            <a:off x="10584115" y="3652333"/>
            <a:ext cx="3241190" cy="986185"/>
          </a:xfrm>
          <a:prstGeom prst="rect">
            <a:avLst/>
          </a:prstGeom>
        </p:spPr>
        <p:txBody>
          <a:bodyPr anchor="t" rtlCol="false" tIns="0" lIns="0" bIns="0" rIns="0">
            <a:spAutoFit/>
          </a:bodyPr>
          <a:lstStyle/>
          <a:p>
            <a:pPr algn="ctr" marL="0" indent="0" lvl="0">
              <a:lnSpc>
                <a:spcPts val="4032"/>
              </a:lnSpc>
              <a:spcBef>
                <a:spcPct val="0"/>
              </a:spcBef>
            </a:pPr>
            <a:r>
              <a:rPr lang="en-US" b="true" sz="2670" spc="125">
                <a:solidFill>
                  <a:srgbClr val="FFFFFF"/>
                </a:solidFill>
                <a:latin typeface="Montserrat Bold"/>
                <a:ea typeface="Montserrat Bold"/>
                <a:cs typeface="Montserrat Bold"/>
                <a:sym typeface="Montserrat Bold"/>
              </a:rPr>
              <a:t>FACTORY PATTERN</a:t>
            </a:r>
          </a:p>
        </p:txBody>
      </p:sp>
      <p:sp>
        <p:nvSpPr>
          <p:cNvPr name="TextBox 11" id="11"/>
          <p:cNvSpPr txBox="true"/>
          <p:nvPr/>
        </p:nvSpPr>
        <p:spPr>
          <a:xfrm rot="0">
            <a:off x="11687010" y="2490777"/>
            <a:ext cx="2140498" cy="833867"/>
          </a:xfrm>
          <a:prstGeom prst="rect">
            <a:avLst/>
          </a:prstGeom>
        </p:spPr>
        <p:txBody>
          <a:bodyPr anchor="t" rtlCol="false" tIns="0" lIns="0" bIns="0" rIns="0">
            <a:spAutoFit/>
          </a:bodyPr>
          <a:lstStyle/>
          <a:p>
            <a:pPr algn="l">
              <a:lnSpc>
                <a:spcPts val="6993"/>
              </a:lnSpc>
            </a:pPr>
            <a:r>
              <a:rPr lang="en-US" b="true" sz="4757">
                <a:solidFill>
                  <a:srgbClr val="EA9267"/>
                </a:solidFill>
                <a:latin typeface="Montserrat Ultra-Bold"/>
                <a:ea typeface="Montserrat Ultra-Bold"/>
                <a:cs typeface="Montserrat Ultra-Bold"/>
                <a:sym typeface="Montserrat Ultra-Bold"/>
              </a:rPr>
              <a:t>02</a:t>
            </a:r>
          </a:p>
        </p:txBody>
      </p:sp>
      <p:sp>
        <p:nvSpPr>
          <p:cNvPr name="AutoShape 12" id="12"/>
          <p:cNvSpPr/>
          <p:nvPr/>
        </p:nvSpPr>
        <p:spPr>
          <a:xfrm flipV="true">
            <a:off x="2969507" y="9102766"/>
            <a:ext cx="1105098" cy="0"/>
          </a:xfrm>
          <a:prstGeom prst="line">
            <a:avLst/>
          </a:prstGeom>
          <a:ln cap="flat" w="9525">
            <a:solidFill>
              <a:srgbClr val="FFFFFF"/>
            </a:solidFill>
            <a:prstDash val="solid"/>
            <a:headEnd type="none" len="sm" w="sm"/>
            <a:tailEnd type="none" len="sm" w="sm"/>
          </a:ln>
        </p:spPr>
      </p:sp>
      <p:sp>
        <p:nvSpPr>
          <p:cNvPr name="TextBox 13" id="13"/>
          <p:cNvSpPr txBox="true"/>
          <p:nvPr/>
        </p:nvSpPr>
        <p:spPr>
          <a:xfrm rot="0">
            <a:off x="1901461" y="7692187"/>
            <a:ext cx="3241190" cy="986185"/>
          </a:xfrm>
          <a:prstGeom prst="rect">
            <a:avLst/>
          </a:prstGeom>
        </p:spPr>
        <p:txBody>
          <a:bodyPr anchor="t" rtlCol="false" tIns="0" lIns="0" bIns="0" rIns="0">
            <a:spAutoFit/>
          </a:bodyPr>
          <a:lstStyle/>
          <a:p>
            <a:pPr algn="ctr" marL="0" indent="0" lvl="0">
              <a:lnSpc>
                <a:spcPts val="4032"/>
              </a:lnSpc>
              <a:spcBef>
                <a:spcPct val="0"/>
              </a:spcBef>
            </a:pPr>
            <a:r>
              <a:rPr lang="en-US" b="true" sz="2670" spc="125">
                <a:solidFill>
                  <a:srgbClr val="FFFFFF"/>
                </a:solidFill>
                <a:latin typeface="Montserrat Bold"/>
                <a:ea typeface="Montserrat Bold"/>
                <a:cs typeface="Montserrat Bold"/>
                <a:sym typeface="Montserrat Bold"/>
              </a:rPr>
              <a:t>TEMPLATE PATTERN</a:t>
            </a:r>
          </a:p>
        </p:txBody>
      </p:sp>
      <p:sp>
        <p:nvSpPr>
          <p:cNvPr name="TextBox 14" id="14"/>
          <p:cNvSpPr txBox="true"/>
          <p:nvPr/>
        </p:nvSpPr>
        <p:spPr>
          <a:xfrm rot="0">
            <a:off x="3004356" y="6530631"/>
            <a:ext cx="2140498" cy="833867"/>
          </a:xfrm>
          <a:prstGeom prst="rect">
            <a:avLst/>
          </a:prstGeom>
        </p:spPr>
        <p:txBody>
          <a:bodyPr anchor="t" rtlCol="false" tIns="0" lIns="0" bIns="0" rIns="0">
            <a:spAutoFit/>
          </a:bodyPr>
          <a:lstStyle/>
          <a:p>
            <a:pPr algn="l">
              <a:lnSpc>
                <a:spcPts val="6993"/>
              </a:lnSpc>
            </a:pPr>
            <a:r>
              <a:rPr lang="en-US" b="true" sz="4757">
                <a:solidFill>
                  <a:srgbClr val="EA9267"/>
                </a:solidFill>
                <a:latin typeface="Montserrat Ultra-Bold"/>
                <a:ea typeface="Montserrat Ultra-Bold"/>
                <a:cs typeface="Montserrat Ultra-Bold"/>
                <a:sym typeface="Montserrat Ultra-Bold"/>
              </a:rPr>
              <a:t>03</a:t>
            </a:r>
          </a:p>
        </p:txBody>
      </p:sp>
      <p:sp>
        <p:nvSpPr>
          <p:cNvPr name="AutoShape 15" id="15"/>
          <p:cNvSpPr/>
          <p:nvPr/>
        </p:nvSpPr>
        <p:spPr>
          <a:xfrm flipV="true">
            <a:off x="8587876" y="9106578"/>
            <a:ext cx="1105098" cy="0"/>
          </a:xfrm>
          <a:prstGeom prst="line">
            <a:avLst/>
          </a:prstGeom>
          <a:ln cap="flat" w="9525">
            <a:solidFill>
              <a:srgbClr val="FFFFFF"/>
            </a:solidFill>
            <a:prstDash val="solid"/>
            <a:headEnd type="none" len="sm" w="sm"/>
            <a:tailEnd type="none" len="sm" w="sm"/>
          </a:ln>
        </p:spPr>
      </p:sp>
      <p:sp>
        <p:nvSpPr>
          <p:cNvPr name="TextBox 16" id="16"/>
          <p:cNvSpPr txBox="true"/>
          <p:nvPr/>
        </p:nvSpPr>
        <p:spPr>
          <a:xfrm rot="0">
            <a:off x="7519830" y="7696000"/>
            <a:ext cx="3241190" cy="986185"/>
          </a:xfrm>
          <a:prstGeom prst="rect">
            <a:avLst/>
          </a:prstGeom>
        </p:spPr>
        <p:txBody>
          <a:bodyPr anchor="t" rtlCol="false" tIns="0" lIns="0" bIns="0" rIns="0">
            <a:spAutoFit/>
          </a:bodyPr>
          <a:lstStyle/>
          <a:p>
            <a:pPr algn="ctr" marL="0" indent="0" lvl="0">
              <a:lnSpc>
                <a:spcPts val="4032"/>
              </a:lnSpc>
              <a:spcBef>
                <a:spcPct val="0"/>
              </a:spcBef>
            </a:pPr>
            <a:r>
              <a:rPr lang="en-US" b="true" sz="2670" spc="125">
                <a:solidFill>
                  <a:srgbClr val="FFFFFF"/>
                </a:solidFill>
                <a:latin typeface="Montserrat Bold"/>
                <a:ea typeface="Montserrat Bold"/>
                <a:cs typeface="Montserrat Bold"/>
                <a:sym typeface="Montserrat Bold"/>
              </a:rPr>
              <a:t>STRATEGY PATTERN</a:t>
            </a:r>
          </a:p>
        </p:txBody>
      </p:sp>
      <p:sp>
        <p:nvSpPr>
          <p:cNvPr name="TextBox 17" id="17"/>
          <p:cNvSpPr txBox="true"/>
          <p:nvPr/>
        </p:nvSpPr>
        <p:spPr>
          <a:xfrm rot="0">
            <a:off x="8622725" y="6534444"/>
            <a:ext cx="2140498" cy="833867"/>
          </a:xfrm>
          <a:prstGeom prst="rect">
            <a:avLst/>
          </a:prstGeom>
        </p:spPr>
        <p:txBody>
          <a:bodyPr anchor="t" rtlCol="false" tIns="0" lIns="0" bIns="0" rIns="0">
            <a:spAutoFit/>
          </a:bodyPr>
          <a:lstStyle/>
          <a:p>
            <a:pPr algn="l">
              <a:lnSpc>
                <a:spcPts val="6993"/>
              </a:lnSpc>
            </a:pPr>
            <a:r>
              <a:rPr lang="en-US" b="true" sz="4757">
                <a:solidFill>
                  <a:srgbClr val="EA9267"/>
                </a:solidFill>
                <a:latin typeface="Montserrat Ultra-Bold"/>
                <a:ea typeface="Montserrat Ultra-Bold"/>
                <a:cs typeface="Montserrat Ultra-Bold"/>
                <a:sym typeface="Montserrat Ultra-Bold"/>
              </a:rPr>
              <a:t>04</a:t>
            </a:r>
          </a:p>
        </p:txBody>
      </p:sp>
      <p:sp>
        <p:nvSpPr>
          <p:cNvPr name="AutoShape 18" id="18"/>
          <p:cNvSpPr/>
          <p:nvPr/>
        </p:nvSpPr>
        <p:spPr>
          <a:xfrm flipV="true">
            <a:off x="14211192" y="9207139"/>
            <a:ext cx="1105098" cy="0"/>
          </a:xfrm>
          <a:prstGeom prst="line">
            <a:avLst/>
          </a:prstGeom>
          <a:ln cap="flat" w="9525">
            <a:solidFill>
              <a:srgbClr val="FFFFFF"/>
            </a:solidFill>
            <a:prstDash val="solid"/>
            <a:headEnd type="none" len="sm" w="sm"/>
            <a:tailEnd type="none" len="sm" w="sm"/>
          </a:ln>
        </p:spPr>
      </p:sp>
      <p:sp>
        <p:nvSpPr>
          <p:cNvPr name="TextBox 19" id="19"/>
          <p:cNvSpPr txBox="true"/>
          <p:nvPr/>
        </p:nvSpPr>
        <p:spPr>
          <a:xfrm rot="0">
            <a:off x="13143146" y="7796560"/>
            <a:ext cx="3241190" cy="986185"/>
          </a:xfrm>
          <a:prstGeom prst="rect">
            <a:avLst/>
          </a:prstGeom>
        </p:spPr>
        <p:txBody>
          <a:bodyPr anchor="t" rtlCol="false" tIns="0" lIns="0" bIns="0" rIns="0">
            <a:spAutoFit/>
          </a:bodyPr>
          <a:lstStyle/>
          <a:p>
            <a:pPr algn="ctr" marL="0" indent="0" lvl="0">
              <a:lnSpc>
                <a:spcPts val="4032"/>
              </a:lnSpc>
              <a:spcBef>
                <a:spcPct val="0"/>
              </a:spcBef>
            </a:pPr>
            <a:r>
              <a:rPr lang="en-US" b="true" sz="2670" spc="125">
                <a:solidFill>
                  <a:srgbClr val="FFFFFF"/>
                </a:solidFill>
                <a:latin typeface="Montserrat Bold"/>
                <a:ea typeface="Montserrat Bold"/>
                <a:cs typeface="Montserrat Bold"/>
                <a:sym typeface="Montserrat Bold"/>
              </a:rPr>
              <a:t>COMMAND PATTERN</a:t>
            </a:r>
          </a:p>
        </p:txBody>
      </p:sp>
      <p:sp>
        <p:nvSpPr>
          <p:cNvPr name="TextBox 20" id="20"/>
          <p:cNvSpPr txBox="true"/>
          <p:nvPr/>
        </p:nvSpPr>
        <p:spPr>
          <a:xfrm rot="0">
            <a:off x="14246041" y="6635004"/>
            <a:ext cx="2140498" cy="833867"/>
          </a:xfrm>
          <a:prstGeom prst="rect">
            <a:avLst/>
          </a:prstGeom>
        </p:spPr>
        <p:txBody>
          <a:bodyPr anchor="t" rtlCol="false" tIns="0" lIns="0" bIns="0" rIns="0">
            <a:spAutoFit/>
          </a:bodyPr>
          <a:lstStyle/>
          <a:p>
            <a:pPr algn="l">
              <a:lnSpc>
                <a:spcPts val="6993"/>
              </a:lnSpc>
            </a:pPr>
            <a:r>
              <a:rPr lang="en-US" b="true" sz="4757">
                <a:solidFill>
                  <a:srgbClr val="EA9267"/>
                </a:solidFill>
                <a:latin typeface="Montserrat Ultra-Bold"/>
                <a:ea typeface="Montserrat Ultra-Bold"/>
                <a:cs typeface="Montserrat Ultra-Bold"/>
                <a:sym typeface="Montserrat Ultra-Bold"/>
              </a:rPr>
              <a:t>05</a:t>
            </a:r>
          </a:p>
        </p:txBody>
      </p:sp>
      <p:grpSp>
        <p:nvGrpSpPr>
          <p:cNvPr name="Group 21" id="21"/>
          <p:cNvGrpSpPr/>
          <p:nvPr/>
        </p:nvGrpSpPr>
        <p:grpSpPr>
          <a:xfrm rot="0">
            <a:off x="4133209" y="2161304"/>
            <a:ext cx="3900161" cy="3404047"/>
            <a:chOff x="0" y="0"/>
            <a:chExt cx="1027203" cy="896539"/>
          </a:xfrm>
        </p:grpSpPr>
        <p:sp>
          <p:nvSpPr>
            <p:cNvPr name="Freeform 22" id="22"/>
            <p:cNvSpPr/>
            <p:nvPr/>
          </p:nvSpPr>
          <p:spPr>
            <a:xfrm flipH="false" flipV="false" rot="0">
              <a:off x="0" y="0"/>
              <a:ext cx="1027203" cy="896539"/>
            </a:xfrm>
            <a:custGeom>
              <a:avLst/>
              <a:gdLst/>
              <a:ahLst/>
              <a:cxnLst/>
              <a:rect r="r" b="b" t="t" l="l"/>
              <a:pathLst>
                <a:path h="896539" w="1027203">
                  <a:moveTo>
                    <a:pt x="0" y="0"/>
                  </a:moveTo>
                  <a:lnTo>
                    <a:pt x="1027203" y="0"/>
                  </a:lnTo>
                  <a:lnTo>
                    <a:pt x="1027203" y="896539"/>
                  </a:lnTo>
                  <a:lnTo>
                    <a:pt x="0" y="896539"/>
                  </a:lnTo>
                  <a:close/>
                </a:path>
              </a:pathLst>
            </a:custGeom>
            <a:solidFill>
              <a:srgbClr val="000000">
                <a:alpha val="0"/>
              </a:srgbClr>
            </a:solidFill>
            <a:ln w="38100" cap="sq">
              <a:solidFill>
                <a:srgbClr val="EA9267"/>
              </a:solidFill>
              <a:prstDash val="solid"/>
              <a:miter/>
            </a:ln>
          </p:spPr>
        </p:sp>
        <p:sp>
          <p:nvSpPr>
            <p:cNvPr name="TextBox 23" id="23"/>
            <p:cNvSpPr txBox="true"/>
            <p:nvPr/>
          </p:nvSpPr>
          <p:spPr>
            <a:xfrm>
              <a:off x="0" y="-57150"/>
              <a:ext cx="1027203" cy="953689"/>
            </a:xfrm>
            <a:prstGeom prst="rect">
              <a:avLst/>
            </a:prstGeom>
          </p:spPr>
          <p:txBody>
            <a:bodyPr anchor="ctr" rtlCol="false" tIns="50800" lIns="50800" bIns="50800" rIns="50800"/>
            <a:lstStyle/>
            <a:p>
              <a:pPr algn="ctr">
                <a:lnSpc>
                  <a:spcPts val="2926"/>
                </a:lnSpc>
              </a:pPr>
            </a:p>
          </p:txBody>
        </p:sp>
      </p:grpSp>
      <p:grpSp>
        <p:nvGrpSpPr>
          <p:cNvPr name="Group 24" id="24"/>
          <p:cNvGrpSpPr/>
          <p:nvPr/>
        </p:nvGrpSpPr>
        <p:grpSpPr>
          <a:xfrm rot="0">
            <a:off x="10254629" y="2161304"/>
            <a:ext cx="3900161" cy="3404047"/>
            <a:chOff x="0" y="0"/>
            <a:chExt cx="1027203" cy="896539"/>
          </a:xfrm>
        </p:grpSpPr>
        <p:sp>
          <p:nvSpPr>
            <p:cNvPr name="Freeform 25" id="25"/>
            <p:cNvSpPr/>
            <p:nvPr/>
          </p:nvSpPr>
          <p:spPr>
            <a:xfrm flipH="false" flipV="false" rot="0">
              <a:off x="0" y="0"/>
              <a:ext cx="1027203" cy="896539"/>
            </a:xfrm>
            <a:custGeom>
              <a:avLst/>
              <a:gdLst/>
              <a:ahLst/>
              <a:cxnLst/>
              <a:rect r="r" b="b" t="t" l="l"/>
              <a:pathLst>
                <a:path h="896539" w="1027203">
                  <a:moveTo>
                    <a:pt x="0" y="0"/>
                  </a:moveTo>
                  <a:lnTo>
                    <a:pt x="1027203" y="0"/>
                  </a:lnTo>
                  <a:lnTo>
                    <a:pt x="1027203" y="896539"/>
                  </a:lnTo>
                  <a:lnTo>
                    <a:pt x="0" y="896539"/>
                  </a:lnTo>
                  <a:close/>
                </a:path>
              </a:pathLst>
            </a:custGeom>
            <a:solidFill>
              <a:srgbClr val="000000">
                <a:alpha val="0"/>
              </a:srgbClr>
            </a:solidFill>
            <a:ln w="38100" cap="sq">
              <a:solidFill>
                <a:srgbClr val="EA9267"/>
              </a:solidFill>
              <a:prstDash val="solid"/>
              <a:miter/>
            </a:ln>
          </p:spPr>
        </p:sp>
        <p:sp>
          <p:nvSpPr>
            <p:cNvPr name="TextBox 26" id="26"/>
            <p:cNvSpPr txBox="true"/>
            <p:nvPr/>
          </p:nvSpPr>
          <p:spPr>
            <a:xfrm>
              <a:off x="0" y="-57150"/>
              <a:ext cx="1027203" cy="953689"/>
            </a:xfrm>
            <a:prstGeom prst="rect">
              <a:avLst/>
            </a:prstGeom>
          </p:spPr>
          <p:txBody>
            <a:bodyPr anchor="ctr" rtlCol="false" tIns="50800" lIns="50800" bIns="50800" rIns="50800"/>
            <a:lstStyle/>
            <a:p>
              <a:pPr algn="ctr">
                <a:lnSpc>
                  <a:spcPts val="2926"/>
                </a:lnSpc>
              </a:pPr>
            </a:p>
          </p:txBody>
        </p:sp>
      </p:grpSp>
      <p:grpSp>
        <p:nvGrpSpPr>
          <p:cNvPr name="Group 27" id="27"/>
          <p:cNvGrpSpPr/>
          <p:nvPr/>
        </p:nvGrpSpPr>
        <p:grpSpPr>
          <a:xfrm rot="0">
            <a:off x="1571975" y="6180261"/>
            <a:ext cx="3900161" cy="3404047"/>
            <a:chOff x="0" y="0"/>
            <a:chExt cx="1027203" cy="896539"/>
          </a:xfrm>
        </p:grpSpPr>
        <p:sp>
          <p:nvSpPr>
            <p:cNvPr name="Freeform 28" id="28"/>
            <p:cNvSpPr/>
            <p:nvPr/>
          </p:nvSpPr>
          <p:spPr>
            <a:xfrm flipH="false" flipV="false" rot="0">
              <a:off x="0" y="0"/>
              <a:ext cx="1027203" cy="896539"/>
            </a:xfrm>
            <a:custGeom>
              <a:avLst/>
              <a:gdLst/>
              <a:ahLst/>
              <a:cxnLst/>
              <a:rect r="r" b="b" t="t" l="l"/>
              <a:pathLst>
                <a:path h="896539" w="1027203">
                  <a:moveTo>
                    <a:pt x="0" y="0"/>
                  </a:moveTo>
                  <a:lnTo>
                    <a:pt x="1027203" y="0"/>
                  </a:lnTo>
                  <a:lnTo>
                    <a:pt x="1027203" y="896539"/>
                  </a:lnTo>
                  <a:lnTo>
                    <a:pt x="0" y="896539"/>
                  </a:lnTo>
                  <a:close/>
                </a:path>
              </a:pathLst>
            </a:custGeom>
            <a:solidFill>
              <a:srgbClr val="000000">
                <a:alpha val="0"/>
              </a:srgbClr>
            </a:solidFill>
            <a:ln w="38100" cap="sq">
              <a:solidFill>
                <a:srgbClr val="EA9267"/>
              </a:solidFill>
              <a:prstDash val="solid"/>
              <a:miter/>
            </a:ln>
          </p:spPr>
        </p:sp>
        <p:sp>
          <p:nvSpPr>
            <p:cNvPr name="TextBox 29" id="29"/>
            <p:cNvSpPr txBox="true"/>
            <p:nvPr/>
          </p:nvSpPr>
          <p:spPr>
            <a:xfrm>
              <a:off x="0" y="-57150"/>
              <a:ext cx="1027203" cy="953689"/>
            </a:xfrm>
            <a:prstGeom prst="rect">
              <a:avLst/>
            </a:prstGeom>
          </p:spPr>
          <p:txBody>
            <a:bodyPr anchor="ctr" rtlCol="false" tIns="50800" lIns="50800" bIns="50800" rIns="50800"/>
            <a:lstStyle/>
            <a:p>
              <a:pPr algn="ctr">
                <a:lnSpc>
                  <a:spcPts val="2926"/>
                </a:lnSpc>
              </a:pPr>
            </a:p>
          </p:txBody>
        </p:sp>
      </p:grpSp>
      <p:grpSp>
        <p:nvGrpSpPr>
          <p:cNvPr name="Group 30" id="30"/>
          <p:cNvGrpSpPr/>
          <p:nvPr/>
        </p:nvGrpSpPr>
        <p:grpSpPr>
          <a:xfrm rot="0">
            <a:off x="7193919" y="6079701"/>
            <a:ext cx="3900161" cy="3404047"/>
            <a:chOff x="0" y="0"/>
            <a:chExt cx="1027203" cy="896539"/>
          </a:xfrm>
        </p:grpSpPr>
        <p:sp>
          <p:nvSpPr>
            <p:cNvPr name="Freeform 31" id="31"/>
            <p:cNvSpPr/>
            <p:nvPr/>
          </p:nvSpPr>
          <p:spPr>
            <a:xfrm flipH="false" flipV="false" rot="0">
              <a:off x="0" y="0"/>
              <a:ext cx="1027203" cy="896539"/>
            </a:xfrm>
            <a:custGeom>
              <a:avLst/>
              <a:gdLst/>
              <a:ahLst/>
              <a:cxnLst/>
              <a:rect r="r" b="b" t="t" l="l"/>
              <a:pathLst>
                <a:path h="896539" w="1027203">
                  <a:moveTo>
                    <a:pt x="0" y="0"/>
                  </a:moveTo>
                  <a:lnTo>
                    <a:pt x="1027203" y="0"/>
                  </a:lnTo>
                  <a:lnTo>
                    <a:pt x="1027203" y="896539"/>
                  </a:lnTo>
                  <a:lnTo>
                    <a:pt x="0" y="896539"/>
                  </a:lnTo>
                  <a:close/>
                </a:path>
              </a:pathLst>
            </a:custGeom>
            <a:solidFill>
              <a:srgbClr val="000000">
                <a:alpha val="0"/>
              </a:srgbClr>
            </a:solidFill>
            <a:ln w="38100" cap="sq">
              <a:solidFill>
                <a:srgbClr val="EA9267"/>
              </a:solidFill>
              <a:prstDash val="solid"/>
              <a:miter/>
            </a:ln>
          </p:spPr>
        </p:sp>
        <p:sp>
          <p:nvSpPr>
            <p:cNvPr name="TextBox 32" id="32"/>
            <p:cNvSpPr txBox="true"/>
            <p:nvPr/>
          </p:nvSpPr>
          <p:spPr>
            <a:xfrm>
              <a:off x="0" y="-57150"/>
              <a:ext cx="1027203" cy="953689"/>
            </a:xfrm>
            <a:prstGeom prst="rect">
              <a:avLst/>
            </a:prstGeom>
          </p:spPr>
          <p:txBody>
            <a:bodyPr anchor="ctr" rtlCol="false" tIns="50800" lIns="50800" bIns="50800" rIns="50800"/>
            <a:lstStyle/>
            <a:p>
              <a:pPr algn="ctr">
                <a:lnSpc>
                  <a:spcPts val="2926"/>
                </a:lnSpc>
              </a:pPr>
            </a:p>
          </p:txBody>
        </p:sp>
      </p:grpSp>
      <p:grpSp>
        <p:nvGrpSpPr>
          <p:cNvPr name="Group 33" id="33"/>
          <p:cNvGrpSpPr/>
          <p:nvPr/>
        </p:nvGrpSpPr>
        <p:grpSpPr>
          <a:xfrm rot="0">
            <a:off x="12813660" y="6180261"/>
            <a:ext cx="3900161" cy="3404047"/>
            <a:chOff x="0" y="0"/>
            <a:chExt cx="1027203" cy="896539"/>
          </a:xfrm>
        </p:grpSpPr>
        <p:sp>
          <p:nvSpPr>
            <p:cNvPr name="Freeform 34" id="34"/>
            <p:cNvSpPr/>
            <p:nvPr/>
          </p:nvSpPr>
          <p:spPr>
            <a:xfrm flipH="false" flipV="false" rot="0">
              <a:off x="0" y="0"/>
              <a:ext cx="1027203" cy="896539"/>
            </a:xfrm>
            <a:custGeom>
              <a:avLst/>
              <a:gdLst/>
              <a:ahLst/>
              <a:cxnLst/>
              <a:rect r="r" b="b" t="t" l="l"/>
              <a:pathLst>
                <a:path h="896539" w="1027203">
                  <a:moveTo>
                    <a:pt x="0" y="0"/>
                  </a:moveTo>
                  <a:lnTo>
                    <a:pt x="1027203" y="0"/>
                  </a:lnTo>
                  <a:lnTo>
                    <a:pt x="1027203" y="896539"/>
                  </a:lnTo>
                  <a:lnTo>
                    <a:pt x="0" y="896539"/>
                  </a:lnTo>
                  <a:close/>
                </a:path>
              </a:pathLst>
            </a:custGeom>
            <a:solidFill>
              <a:srgbClr val="000000">
                <a:alpha val="0"/>
              </a:srgbClr>
            </a:solidFill>
            <a:ln w="38100" cap="sq">
              <a:solidFill>
                <a:srgbClr val="EA9267"/>
              </a:solidFill>
              <a:prstDash val="solid"/>
              <a:miter/>
            </a:ln>
          </p:spPr>
        </p:sp>
        <p:sp>
          <p:nvSpPr>
            <p:cNvPr name="TextBox 35" id="35"/>
            <p:cNvSpPr txBox="true"/>
            <p:nvPr/>
          </p:nvSpPr>
          <p:spPr>
            <a:xfrm>
              <a:off x="0" y="-57150"/>
              <a:ext cx="1027203" cy="953689"/>
            </a:xfrm>
            <a:prstGeom prst="rect">
              <a:avLst/>
            </a:prstGeom>
          </p:spPr>
          <p:txBody>
            <a:bodyPr anchor="ctr" rtlCol="false" tIns="50800" lIns="50800" bIns="50800" rIns="50800"/>
            <a:lstStyle/>
            <a:p>
              <a:pPr algn="ctr">
                <a:lnSpc>
                  <a:spcPts val="2926"/>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0">
            <a:off x="-2809690" y="6240806"/>
            <a:ext cx="10926020" cy="9273459"/>
          </a:xfrm>
          <a:custGeom>
            <a:avLst/>
            <a:gdLst/>
            <a:ahLst/>
            <a:cxnLst/>
            <a:rect r="r" b="b" t="t" l="l"/>
            <a:pathLst>
              <a:path h="9273459" w="10926020">
                <a:moveTo>
                  <a:pt x="0" y="0"/>
                </a:moveTo>
                <a:lnTo>
                  <a:pt x="10926019" y="0"/>
                </a:lnTo>
                <a:lnTo>
                  <a:pt x="10926019" y="9273459"/>
                </a:lnTo>
                <a:lnTo>
                  <a:pt x="0" y="9273459"/>
                </a:lnTo>
                <a:lnTo>
                  <a:pt x="0" y="0"/>
                </a:lnTo>
                <a:close/>
              </a:path>
            </a:pathLst>
          </a:custGeom>
          <a:blipFill>
            <a:blip r:embed="rId2"/>
            <a:stretch>
              <a:fillRect l="0" t="0" r="0" b="0"/>
            </a:stretch>
          </a:blipFill>
        </p:spPr>
      </p:sp>
      <p:sp>
        <p:nvSpPr>
          <p:cNvPr name="Freeform 3" id="3"/>
          <p:cNvSpPr/>
          <p:nvPr/>
        </p:nvSpPr>
        <p:spPr>
          <a:xfrm flipH="false" flipV="false" rot="0">
            <a:off x="13278610" y="-1588578"/>
            <a:ext cx="6726874" cy="5902832"/>
          </a:xfrm>
          <a:custGeom>
            <a:avLst/>
            <a:gdLst/>
            <a:ahLst/>
            <a:cxnLst/>
            <a:rect r="r" b="b" t="t" l="l"/>
            <a:pathLst>
              <a:path h="5902832" w="6726874">
                <a:moveTo>
                  <a:pt x="0" y="0"/>
                </a:moveTo>
                <a:lnTo>
                  <a:pt x="6726874" y="0"/>
                </a:lnTo>
                <a:lnTo>
                  <a:pt x="6726874" y="5902832"/>
                </a:lnTo>
                <a:lnTo>
                  <a:pt x="0" y="59028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906990" y="6829160"/>
            <a:ext cx="8088313" cy="7367105"/>
          </a:xfrm>
          <a:custGeom>
            <a:avLst/>
            <a:gdLst/>
            <a:ahLst/>
            <a:cxnLst/>
            <a:rect r="r" b="b" t="t" l="l"/>
            <a:pathLst>
              <a:path h="7367105" w="8088313">
                <a:moveTo>
                  <a:pt x="0" y="0"/>
                </a:moveTo>
                <a:lnTo>
                  <a:pt x="8088313" y="0"/>
                </a:lnTo>
                <a:lnTo>
                  <a:pt x="8088313" y="7367105"/>
                </a:lnTo>
                <a:lnTo>
                  <a:pt x="0" y="73671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5" id="5"/>
          <p:cNvSpPr/>
          <p:nvPr/>
        </p:nvSpPr>
        <p:spPr>
          <a:xfrm>
            <a:off x="2325356" y="2220681"/>
            <a:ext cx="1322946" cy="0"/>
          </a:xfrm>
          <a:prstGeom prst="line">
            <a:avLst/>
          </a:prstGeom>
          <a:ln cap="flat" w="9525">
            <a:solidFill>
              <a:srgbClr val="FFFFFF"/>
            </a:solidFill>
            <a:prstDash val="solid"/>
            <a:headEnd type="none" len="sm" w="sm"/>
            <a:tailEnd type="none" len="sm" w="sm"/>
          </a:ln>
        </p:spPr>
      </p:sp>
      <p:sp>
        <p:nvSpPr>
          <p:cNvPr name="Freeform 6" id="6"/>
          <p:cNvSpPr/>
          <p:nvPr/>
        </p:nvSpPr>
        <p:spPr>
          <a:xfrm flipH="false" flipV="false" rot="0">
            <a:off x="8696682" y="1654558"/>
            <a:ext cx="9163856" cy="5913164"/>
          </a:xfrm>
          <a:custGeom>
            <a:avLst/>
            <a:gdLst/>
            <a:ahLst/>
            <a:cxnLst/>
            <a:rect r="r" b="b" t="t" l="l"/>
            <a:pathLst>
              <a:path h="5913164" w="9163856">
                <a:moveTo>
                  <a:pt x="0" y="0"/>
                </a:moveTo>
                <a:lnTo>
                  <a:pt x="9163855" y="0"/>
                </a:lnTo>
                <a:lnTo>
                  <a:pt x="9163855" y="5913163"/>
                </a:lnTo>
                <a:lnTo>
                  <a:pt x="0" y="5913163"/>
                </a:lnTo>
                <a:lnTo>
                  <a:pt x="0" y="0"/>
                </a:lnTo>
                <a:close/>
              </a:path>
            </a:pathLst>
          </a:custGeom>
          <a:blipFill>
            <a:blip r:embed="rId7"/>
            <a:stretch>
              <a:fillRect l="0" t="0" r="0" b="0"/>
            </a:stretch>
          </a:blipFill>
        </p:spPr>
      </p:sp>
      <p:sp>
        <p:nvSpPr>
          <p:cNvPr name="TextBox 7" id="7"/>
          <p:cNvSpPr txBox="true"/>
          <p:nvPr/>
        </p:nvSpPr>
        <p:spPr>
          <a:xfrm rot="0">
            <a:off x="1028700" y="933450"/>
            <a:ext cx="10305247" cy="846988"/>
          </a:xfrm>
          <a:prstGeom prst="rect">
            <a:avLst/>
          </a:prstGeom>
        </p:spPr>
        <p:txBody>
          <a:bodyPr anchor="t" rtlCol="false" tIns="0" lIns="0" bIns="0" rIns="0">
            <a:spAutoFit/>
          </a:bodyPr>
          <a:lstStyle/>
          <a:p>
            <a:pPr algn="l">
              <a:lnSpc>
                <a:spcPts val="6936"/>
              </a:lnSpc>
            </a:pPr>
            <a:r>
              <a:rPr lang="en-US" b="true" sz="4954" spc="193">
                <a:solidFill>
                  <a:srgbClr val="EA9267"/>
                </a:solidFill>
                <a:latin typeface="Montserrat Bold"/>
                <a:ea typeface="Montserrat Bold"/>
                <a:cs typeface="Montserrat Bold"/>
                <a:sym typeface="Montserrat Bold"/>
              </a:rPr>
              <a:t>DESIGN PATTERNS</a:t>
            </a:r>
          </a:p>
        </p:txBody>
      </p:sp>
      <p:sp>
        <p:nvSpPr>
          <p:cNvPr name="TextBox 8" id="8"/>
          <p:cNvSpPr txBox="true"/>
          <p:nvPr/>
        </p:nvSpPr>
        <p:spPr>
          <a:xfrm rot="0">
            <a:off x="1028700" y="3770073"/>
            <a:ext cx="7416445" cy="3034941"/>
          </a:xfrm>
          <a:prstGeom prst="rect">
            <a:avLst/>
          </a:prstGeom>
        </p:spPr>
        <p:txBody>
          <a:bodyPr anchor="t" rtlCol="false" tIns="0" lIns="0" bIns="0" rIns="0">
            <a:spAutoFit/>
          </a:bodyPr>
          <a:lstStyle/>
          <a:p>
            <a:pPr algn="l">
              <a:lnSpc>
                <a:spcPts val="3518"/>
              </a:lnSpc>
            </a:pPr>
            <a:r>
              <a:rPr lang="en-US" sz="2033">
                <a:solidFill>
                  <a:srgbClr val="F9EEE7"/>
                </a:solidFill>
                <a:latin typeface="Montserrat"/>
                <a:ea typeface="Montserrat"/>
                <a:cs typeface="Montserrat"/>
                <a:sym typeface="Montserrat"/>
              </a:rPr>
              <a:t>This pattern ensures that there is only one instance of the weather data service throughout the application.</a:t>
            </a:r>
          </a:p>
          <a:p>
            <a:pPr algn="l">
              <a:lnSpc>
                <a:spcPts val="3518"/>
              </a:lnSpc>
            </a:pPr>
          </a:p>
          <a:p>
            <a:pPr algn="l">
              <a:lnSpc>
                <a:spcPts val="3518"/>
              </a:lnSpc>
            </a:pPr>
            <a:r>
              <a:rPr lang="en-US" sz="2033">
                <a:solidFill>
                  <a:srgbClr val="F9EEE7"/>
                </a:solidFill>
                <a:latin typeface="Montserrat"/>
                <a:ea typeface="Montserrat"/>
                <a:cs typeface="Montserrat"/>
                <a:sym typeface="Montserrat"/>
              </a:rPr>
              <a:t>This centralizes data management and access, preventing inconsistencies and reducing resource consumption.</a:t>
            </a:r>
          </a:p>
          <a:p>
            <a:pPr algn="l">
              <a:lnSpc>
                <a:spcPts val="3518"/>
              </a:lnSpc>
            </a:pPr>
          </a:p>
        </p:txBody>
      </p:sp>
      <p:sp>
        <p:nvSpPr>
          <p:cNvPr name="TextBox 9" id="9"/>
          <p:cNvSpPr txBox="true"/>
          <p:nvPr/>
        </p:nvSpPr>
        <p:spPr>
          <a:xfrm rot="0">
            <a:off x="1028700" y="2779638"/>
            <a:ext cx="5868437" cy="632914"/>
          </a:xfrm>
          <a:prstGeom prst="rect">
            <a:avLst/>
          </a:prstGeom>
        </p:spPr>
        <p:txBody>
          <a:bodyPr anchor="t" rtlCol="false" tIns="0" lIns="0" bIns="0" rIns="0">
            <a:spAutoFit/>
          </a:bodyPr>
          <a:lstStyle/>
          <a:p>
            <a:pPr algn="l">
              <a:lnSpc>
                <a:spcPts val="5316"/>
              </a:lnSpc>
            </a:pPr>
            <a:r>
              <a:rPr lang="en-US" b="true" sz="3520">
                <a:solidFill>
                  <a:srgbClr val="F7F3F2"/>
                </a:solidFill>
                <a:latin typeface="Montserrat Bold"/>
                <a:ea typeface="Montserrat Bold"/>
                <a:cs typeface="Montserrat Bold"/>
                <a:sym typeface="Montserrat Bold"/>
              </a:rPr>
              <a:t>SINGLETON PATTERN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0">
            <a:off x="15654358" y="-2834056"/>
            <a:ext cx="9888632" cy="9959176"/>
          </a:xfrm>
          <a:custGeom>
            <a:avLst/>
            <a:gdLst/>
            <a:ahLst/>
            <a:cxnLst/>
            <a:rect r="r" b="b" t="t" l="l"/>
            <a:pathLst>
              <a:path h="9959176" w="9888632">
                <a:moveTo>
                  <a:pt x="0" y="0"/>
                </a:moveTo>
                <a:lnTo>
                  <a:pt x="9888632" y="0"/>
                </a:lnTo>
                <a:lnTo>
                  <a:pt x="9888632" y="9959177"/>
                </a:lnTo>
                <a:lnTo>
                  <a:pt x="0" y="99591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10689336">
            <a:off x="12771711" y="1433899"/>
            <a:ext cx="8975178" cy="10028131"/>
          </a:xfrm>
          <a:custGeom>
            <a:avLst/>
            <a:gdLst/>
            <a:ahLst/>
            <a:cxnLst/>
            <a:rect r="r" b="b" t="t" l="l"/>
            <a:pathLst>
              <a:path h="10028131" w="8975178">
                <a:moveTo>
                  <a:pt x="0" y="0"/>
                </a:moveTo>
                <a:lnTo>
                  <a:pt x="8975178" y="0"/>
                </a:lnTo>
                <a:lnTo>
                  <a:pt x="8975178" y="10028131"/>
                </a:lnTo>
                <a:lnTo>
                  <a:pt x="0" y="10028131"/>
                </a:lnTo>
                <a:lnTo>
                  <a:pt x="0" y="0"/>
                </a:lnTo>
                <a:close/>
              </a:path>
            </a:pathLst>
          </a:custGeom>
          <a:blipFill>
            <a:blip r:embed="rId4"/>
            <a:stretch>
              <a:fillRect l="0" t="0" r="0" b="0"/>
            </a:stretch>
          </a:blipFill>
        </p:spPr>
      </p:sp>
      <p:sp>
        <p:nvSpPr>
          <p:cNvPr name="Freeform 4" id="4"/>
          <p:cNvSpPr/>
          <p:nvPr/>
        </p:nvSpPr>
        <p:spPr>
          <a:xfrm flipH="false" flipV="false" rot="-10633159">
            <a:off x="-8597487" y="2379532"/>
            <a:ext cx="9888632" cy="9959176"/>
          </a:xfrm>
          <a:custGeom>
            <a:avLst/>
            <a:gdLst/>
            <a:ahLst/>
            <a:cxnLst/>
            <a:rect r="r" b="b" t="t" l="l"/>
            <a:pathLst>
              <a:path h="9959176" w="9888632">
                <a:moveTo>
                  <a:pt x="0" y="0"/>
                </a:moveTo>
                <a:lnTo>
                  <a:pt x="9888632" y="0"/>
                </a:lnTo>
                <a:lnTo>
                  <a:pt x="9888632" y="9959176"/>
                </a:lnTo>
                <a:lnTo>
                  <a:pt x="0" y="99591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AutoShape 5" id="5"/>
          <p:cNvSpPr/>
          <p:nvPr/>
        </p:nvSpPr>
        <p:spPr>
          <a:xfrm>
            <a:off x="2325356" y="2220681"/>
            <a:ext cx="1322946" cy="0"/>
          </a:xfrm>
          <a:prstGeom prst="line">
            <a:avLst/>
          </a:prstGeom>
          <a:ln cap="flat" w="9525">
            <a:solidFill>
              <a:srgbClr val="FFFFFF"/>
            </a:solidFill>
            <a:prstDash val="solid"/>
            <a:headEnd type="none" len="sm" w="sm"/>
            <a:tailEnd type="none" len="sm" w="sm"/>
          </a:ln>
        </p:spPr>
      </p:sp>
      <p:sp>
        <p:nvSpPr>
          <p:cNvPr name="Freeform 6" id="6"/>
          <p:cNvSpPr/>
          <p:nvPr/>
        </p:nvSpPr>
        <p:spPr>
          <a:xfrm flipH="false" flipV="false" rot="0">
            <a:off x="2922274" y="5330465"/>
            <a:ext cx="11819762" cy="3927835"/>
          </a:xfrm>
          <a:custGeom>
            <a:avLst/>
            <a:gdLst/>
            <a:ahLst/>
            <a:cxnLst/>
            <a:rect r="r" b="b" t="t" l="l"/>
            <a:pathLst>
              <a:path h="3927835" w="11819762">
                <a:moveTo>
                  <a:pt x="0" y="0"/>
                </a:moveTo>
                <a:lnTo>
                  <a:pt x="11819762" y="0"/>
                </a:lnTo>
                <a:lnTo>
                  <a:pt x="11819762" y="3927835"/>
                </a:lnTo>
                <a:lnTo>
                  <a:pt x="0" y="3927835"/>
                </a:lnTo>
                <a:lnTo>
                  <a:pt x="0" y="0"/>
                </a:lnTo>
                <a:close/>
              </a:path>
            </a:pathLst>
          </a:custGeom>
          <a:blipFill>
            <a:blip r:embed="rId5"/>
            <a:stretch>
              <a:fillRect l="0" t="0" r="0" b="0"/>
            </a:stretch>
          </a:blipFill>
        </p:spPr>
      </p:sp>
      <p:sp>
        <p:nvSpPr>
          <p:cNvPr name="TextBox 7" id="7"/>
          <p:cNvSpPr txBox="true"/>
          <p:nvPr/>
        </p:nvSpPr>
        <p:spPr>
          <a:xfrm rot="0">
            <a:off x="1028700" y="933450"/>
            <a:ext cx="10305247" cy="846988"/>
          </a:xfrm>
          <a:prstGeom prst="rect">
            <a:avLst/>
          </a:prstGeom>
        </p:spPr>
        <p:txBody>
          <a:bodyPr anchor="t" rtlCol="false" tIns="0" lIns="0" bIns="0" rIns="0">
            <a:spAutoFit/>
          </a:bodyPr>
          <a:lstStyle/>
          <a:p>
            <a:pPr algn="l">
              <a:lnSpc>
                <a:spcPts val="6936"/>
              </a:lnSpc>
            </a:pPr>
            <a:r>
              <a:rPr lang="en-US" b="true" sz="4954" spc="193">
                <a:solidFill>
                  <a:srgbClr val="EA9267"/>
                </a:solidFill>
                <a:latin typeface="Montserrat Bold"/>
                <a:ea typeface="Montserrat Bold"/>
                <a:cs typeface="Montserrat Bold"/>
                <a:sym typeface="Montserrat Bold"/>
              </a:rPr>
              <a:t>DESIGN PATTERNS</a:t>
            </a:r>
          </a:p>
        </p:txBody>
      </p:sp>
      <p:sp>
        <p:nvSpPr>
          <p:cNvPr name="TextBox 8" id="8"/>
          <p:cNvSpPr txBox="true"/>
          <p:nvPr/>
        </p:nvSpPr>
        <p:spPr>
          <a:xfrm rot="0">
            <a:off x="1028700" y="3745927"/>
            <a:ext cx="13713336" cy="1282341"/>
          </a:xfrm>
          <a:prstGeom prst="rect">
            <a:avLst/>
          </a:prstGeom>
        </p:spPr>
        <p:txBody>
          <a:bodyPr anchor="t" rtlCol="false" tIns="0" lIns="0" bIns="0" rIns="0">
            <a:spAutoFit/>
          </a:bodyPr>
          <a:lstStyle/>
          <a:p>
            <a:pPr algn="l">
              <a:lnSpc>
                <a:spcPts val="3518"/>
              </a:lnSpc>
            </a:pPr>
            <a:r>
              <a:rPr lang="en-US" sz="2033">
                <a:solidFill>
                  <a:srgbClr val="F9EEE7"/>
                </a:solidFill>
                <a:latin typeface="Montserrat"/>
                <a:ea typeface="Montserrat"/>
                <a:cs typeface="Montserrat"/>
                <a:sym typeface="Montserrat"/>
              </a:rPr>
              <a:t>The factory pattern is utilized to create different types of weather data objects (e.g., current conditions, forecasts, historical data). This allows for flexibility in how weather data is represented and managed within the system.</a:t>
            </a:r>
          </a:p>
        </p:txBody>
      </p:sp>
      <p:sp>
        <p:nvSpPr>
          <p:cNvPr name="TextBox 9" id="9"/>
          <p:cNvSpPr txBox="true"/>
          <p:nvPr/>
        </p:nvSpPr>
        <p:spPr>
          <a:xfrm rot="0">
            <a:off x="1028700" y="2779638"/>
            <a:ext cx="5868437" cy="632914"/>
          </a:xfrm>
          <a:prstGeom prst="rect">
            <a:avLst/>
          </a:prstGeom>
        </p:spPr>
        <p:txBody>
          <a:bodyPr anchor="t" rtlCol="false" tIns="0" lIns="0" bIns="0" rIns="0">
            <a:spAutoFit/>
          </a:bodyPr>
          <a:lstStyle/>
          <a:p>
            <a:pPr algn="l">
              <a:lnSpc>
                <a:spcPts val="5316"/>
              </a:lnSpc>
            </a:pPr>
            <a:r>
              <a:rPr lang="en-US" b="true" sz="3520">
                <a:solidFill>
                  <a:srgbClr val="F7F3F2"/>
                </a:solidFill>
                <a:latin typeface="Montserrat Bold"/>
                <a:ea typeface="Montserrat Bold"/>
                <a:cs typeface="Montserrat Bold"/>
                <a:sym typeface="Montserrat Bold"/>
              </a:rPr>
              <a:t>FACTORY PATTERN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5120800">
            <a:off x="16317115" y="-2756175"/>
            <a:ext cx="7017480" cy="6839119"/>
          </a:xfrm>
          <a:custGeom>
            <a:avLst/>
            <a:gdLst/>
            <a:ahLst/>
            <a:cxnLst/>
            <a:rect r="r" b="b" t="t" l="l"/>
            <a:pathLst>
              <a:path h="6839119" w="7017480">
                <a:moveTo>
                  <a:pt x="0" y="0"/>
                </a:moveTo>
                <a:lnTo>
                  <a:pt x="7017479" y="0"/>
                </a:lnTo>
                <a:lnTo>
                  <a:pt x="7017479" y="6839119"/>
                </a:lnTo>
                <a:lnTo>
                  <a:pt x="0" y="68391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689336">
            <a:off x="13312039" y="1922275"/>
            <a:ext cx="8975178" cy="10028131"/>
          </a:xfrm>
          <a:custGeom>
            <a:avLst/>
            <a:gdLst/>
            <a:ahLst/>
            <a:cxnLst/>
            <a:rect r="r" b="b" t="t" l="l"/>
            <a:pathLst>
              <a:path h="10028131" w="8975178">
                <a:moveTo>
                  <a:pt x="0" y="0"/>
                </a:moveTo>
                <a:lnTo>
                  <a:pt x="8975177" y="0"/>
                </a:lnTo>
                <a:lnTo>
                  <a:pt x="8975177" y="10028131"/>
                </a:lnTo>
                <a:lnTo>
                  <a:pt x="0" y="10028131"/>
                </a:lnTo>
                <a:lnTo>
                  <a:pt x="0" y="0"/>
                </a:lnTo>
                <a:close/>
              </a:path>
            </a:pathLst>
          </a:custGeom>
          <a:blipFill>
            <a:blip r:embed="rId4"/>
            <a:stretch>
              <a:fillRect l="0" t="0" r="0" b="0"/>
            </a:stretch>
          </a:blipFill>
        </p:spPr>
      </p:sp>
      <p:sp>
        <p:nvSpPr>
          <p:cNvPr name="Freeform 4" id="4"/>
          <p:cNvSpPr/>
          <p:nvPr/>
        </p:nvSpPr>
        <p:spPr>
          <a:xfrm flipH="false" flipV="false" rot="-2700000">
            <a:off x="-3981711" y="-3578935"/>
            <a:ext cx="10020822" cy="8229600"/>
          </a:xfrm>
          <a:custGeom>
            <a:avLst/>
            <a:gdLst/>
            <a:ahLst/>
            <a:cxnLst/>
            <a:rect r="r" b="b" t="t" l="l"/>
            <a:pathLst>
              <a:path h="8229600" w="10020822">
                <a:moveTo>
                  <a:pt x="0" y="0"/>
                </a:moveTo>
                <a:lnTo>
                  <a:pt x="10020822" y="0"/>
                </a:lnTo>
                <a:lnTo>
                  <a:pt x="10020822"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2620375">
            <a:off x="-3762979" y="-1231160"/>
            <a:ext cx="9100772" cy="4500528"/>
          </a:xfrm>
          <a:custGeom>
            <a:avLst/>
            <a:gdLst/>
            <a:ahLst/>
            <a:cxnLst/>
            <a:rect r="r" b="b" t="t" l="l"/>
            <a:pathLst>
              <a:path h="4500528" w="9100772">
                <a:moveTo>
                  <a:pt x="0" y="0"/>
                </a:moveTo>
                <a:lnTo>
                  <a:pt x="9100772" y="0"/>
                </a:lnTo>
                <a:lnTo>
                  <a:pt x="9100772" y="4500528"/>
                </a:lnTo>
                <a:lnTo>
                  <a:pt x="0" y="4500528"/>
                </a:lnTo>
                <a:lnTo>
                  <a:pt x="0" y="0"/>
                </a:lnTo>
                <a:close/>
              </a:path>
            </a:pathLst>
          </a:custGeom>
          <a:blipFill>
            <a:blip r:embed="rId6">
              <a:extLst>
                <a:ext uri="{96DAC541-7B7A-43D3-8B79-37D633B846F1}">
                  <asvg:svgBlip xmlns:asvg="http://schemas.microsoft.com/office/drawing/2016/SVG/main" r:embed="rId7"/>
                </a:ext>
              </a:extLst>
            </a:blip>
            <a:stretch>
              <a:fillRect l="0" t="0" r="-134" b="-129447"/>
            </a:stretch>
          </a:blipFill>
          <a:ln cap="sq">
            <a:noFill/>
            <a:prstDash val="solid"/>
            <a:miter/>
          </a:ln>
        </p:spPr>
      </p:sp>
      <p:sp>
        <p:nvSpPr>
          <p:cNvPr name="AutoShape 6" id="6"/>
          <p:cNvSpPr/>
          <p:nvPr/>
        </p:nvSpPr>
        <p:spPr>
          <a:xfrm>
            <a:off x="2325356" y="2220681"/>
            <a:ext cx="1322946" cy="0"/>
          </a:xfrm>
          <a:prstGeom prst="line">
            <a:avLst/>
          </a:prstGeom>
          <a:ln cap="flat" w="9525">
            <a:solidFill>
              <a:srgbClr val="FFFFFF"/>
            </a:solidFill>
            <a:prstDash val="solid"/>
            <a:headEnd type="none" len="sm" w="sm"/>
            <a:tailEnd type="none" len="sm" w="sm"/>
          </a:ln>
        </p:spPr>
      </p:sp>
      <p:sp>
        <p:nvSpPr>
          <p:cNvPr name="Freeform 7" id="7"/>
          <p:cNvSpPr/>
          <p:nvPr/>
        </p:nvSpPr>
        <p:spPr>
          <a:xfrm flipH="false" flipV="false" rot="0">
            <a:off x="9144000" y="2220681"/>
            <a:ext cx="7500122" cy="5771153"/>
          </a:xfrm>
          <a:custGeom>
            <a:avLst/>
            <a:gdLst/>
            <a:ahLst/>
            <a:cxnLst/>
            <a:rect r="r" b="b" t="t" l="l"/>
            <a:pathLst>
              <a:path h="5771153" w="7500122">
                <a:moveTo>
                  <a:pt x="0" y="0"/>
                </a:moveTo>
                <a:lnTo>
                  <a:pt x="7500122" y="0"/>
                </a:lnTo>
                <a:lnTo>
                  <a:pt x="7500122" y="5771153"/>
                </a:lnTo>
                <a:lnTo>
                  <a:pt x="0" y="5771153"/>
                </a:lnTo>
                <a:lnTo>
                  <a:pt x="0" y="0"/>
                </a:lnTo>
                <a:close/>
              </a:path>
            </a:pathLst>
          </a:custGeom>
          <a:blipFill>
            <a:blip r:embed="rId8"/>
            <a:stretch>
              <a:fillRect l="0" t="-19012" r="-2744" b="0"/>
            </a:stretch>
          </a:blipFill>
        </p:spPr>
      </p:sp>
      <p:sp>
        <p:nvSpPr>
          <p:cNvPr name="TextBox 8" id="8"/>
          <p:cNvSpPr txBox="true"/>
          <p:nvPr/>
        </p:nvSpPr>
        <p:spPr>
          <a:xfrm rot="0">
            <a:off x="1028700" y="933450"/>
            <a:ext cx="10305247" cy="846988"/>
          </a:xfrm>
          <a:prstGeom prst="rect">
            <a:avLst/>
          </a:prstGeom>
        </p:spPr>
        <p:txBody>
          <a:bodyPr anchor="t" rtlCol="false" tIns="0" lIns="0" bIns="0" rIns="0">
            <a:spAutoFit/>
          </a:bodyPr>
          <a:lstStyle/>
          <a:p>
            <a:pPr algn="l">
              <a:lnSpc>
                <a:spcPts val="6936"/>
              </a:lnSpc>
            </a:pPr>
            <a:r>
              <a:rPr lang="en-US" b="true" sz="4954" spc="193">
                <a:solidFill>
                  <a:srgbClr val="EA9267"/>
                </a:solidFill>
                <a:latin typeface="Montserrat Bold"/>
                <a:ea typeface="Montserrat Bold"/>
                <a:cs typeface="Montserrat Bold"/>
                <a:sym typeface="Montserrat Bold"/>
              </a:rPr>
              <a:t>DESIGN PATTERNS</a:t>
            </a:r>
          </a:p>
        </p:txBody>
      </p:sp>
      <p:sp>
        <p:nvSpPr>
          <p:cNvPr name="TextBox 9" id="9"/>
          <p:cNvSpPr txBox="true"/>
          <p:nvPr/>
        </p:nvSpPr>
        <p:spPr>
          <a:xfrm rot="0">
            <a:off x="1028700" y="3745927"/>
            <a:ext cx="7374882" cy="3911241"/>
          </a:xfrm>
          <a:prstGeom prst="rect">
            <a:avLst/>
          </a:prstGeom>
        </p:spPr>
        <p:txBody>
          <a:bodyPr anchor="t" rtlCol="false" tIns="0" lIns="0" bIns="0" rIns="0">
            <a:spAutoFit/>
          </a:bodyPr>
          <a:lstStyle/>
          <a:p>
            <a:pPr algn="l">
              <a:lnSpc>
                <a:spcPts val="3518"/>
              </a:lnSpc>
            </a:pPr>
            <a:r>
              <a:rPr lang="en-US" sz="2033">
                <a:solidFill>
                  <a:srgbClr val="F9EEE7"/>
                </a:solidFill>
                <a:latin typeface="Montserrat"/>
                <a:ea typeface="Montserrat"/>
                <a:cs typeface="Montserrat"/>
                <a:sym typeface="Montserrat"/>
              </a:rPr>
              <a:t>The template pattern defines the skeleton of an algorithm in a method, allowing subclasses to redefine certain steps without changing the algorithm's structure. </a:t>
            </a:r>
          </a:p>
          <a:p>
            <a:pPr algn="l">
              <a:lnSpc>
                <a:spcPts val="3518"/>
              </a:lnSpc>
            </a:pPr>
          </a:p>
          <a:p>
            <a:pPr algn="l">
              <a:lnSpc>
                <a:spcPts val="3518"/>
              </a:lnSpc>
            </a:pPr>
            <a:r>
              <a:rPr lang="en-US" sz="2033">
                <a:solidFill>
                  <a:srgbClr val="F9EEE7"/>
                </a:solidFill>
                <a:latin typeface="Montserrat"/>
                <a:ea typeface="Montserrat"/>
                <a:cs typeface="Montserrat"/>
                <a:sym typeface="Montserrat"/>
              </a:rPr>
              <a:t>In this system, it is used to standardize the process of fetching and processing weather data while allowing customization for different data sources.</a:t>
            </a:r>
          </a:p>
          <a:p>
            <a:pPr algn="l">
              <a:lnSpc>
                <a:spcPts val="3518"/>
              </a:lnSpc>
            </a:pPr>
          </a:p>
        </p:txBody>
      </p:sp>
      <p:sp>
        <p:nvSpPr>
          <p:cNvPr name="TextBox 10" id="10"/>
          <p:cNvSpPr txBox="true"/>
          <p:nvPr/>
        </p:nvSpPr>
        <p:spPr>
          <a:xfrm rot="0">
            <a:off x="1028700" y="2779638"/>
            <a:ext cx="5868437" cy="632914"/>
          </a:xfrm>
          <a:prstGeom prst="rect">
            <a:avLst/>
          </a:prstGeom>
        </p:spPr>
        <p:txBody>
          <a:bodyPr anchor="t" rtlCol="false" tIns="0" lIns="0" bIns="0" rIns="0">
            <a:spAutoFit/>
          </a:bodyPr>
          <a:lstStyle/>
          <a:p>
            <a:pPr algn="l">
              <a:lnSpc>
                <a:spcPts val="5316"/>
              </a:lnSpc>
            </a:pPr>
            <a:r>
              <a:rPr lang="en-US" b="true" sz="3520">
                <a:solidFill>
                  <a:srgbClr val="F7F3F2"/>
                </a:solidFill>
                <a:latin typeface="Montserrat Bold"/>
                <a:ea typeface="Montserrat Bold"/>
                <a:cs typeface="Montserrat Bold"/>
                <a:sym typeface="Montserrat Bold"/>
              </a:rPr>
              <a:t>TEMPLATE PATTERN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DAGZ8kS-Htk</dc:identifier>
  <dcterms:modified xsi:type="dcterms:W3CDTF">2011-08-01T06:04:30Z</dcterms:modified>
  <cp:revision>1</cp:revision>
  <dc:title>Selected Labs in Software Engineering - Weather Monitoring System Project</dc:title>
</cp:coreProperties>
</file>